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4"/>
  </p:notesMasterIdLst>
  <p:sldIdLst>
    <p:sldId id="256" r:id="rId2"/>
    <p:sldId id="272" r:id="rId3"/>
    <p:sldId id="294" r:id="rId4"/>
    <p:sldId id="293" r:id="rId5"/>
    <p:sldId id="257" r:id="rId6"/>
    <p:sldId id="288" r:id="rId7"/>
    <p:sldId id="258" r:id="rId8"/>
    <p:sldId id="259" r:id="rId9"/>
    <p:sldId id="261" r:id="rId10"/>
    <p:sldId id="262" r:id="rId11"/>
    <p:sldId id="263" r:id="rId12"/>
    <p:sldId id="260" r:id="rId13"/>
    <p:sldId id="270" r:id="rId14"/>
    <p:sldId id="271" r:id="rId15"/>
    <p:sldId id="268" r:id="rId16"/>
    <p:sldId id="269" r:id="rId17"/>
    <p:sldId id="266" r:id="rId18"/>
    <p:sldId id="264" r:id="rId19"/>
    <p:sldId id="267" r:id="rId20"/>
    <p:sldId id="265" r:id="rId21"/>
    <p:sldId id="616" r:id="rId22"/>
    <p:sldId id="763" r:id="rId23"/>
    <p:sldId id="762" r:id="rId24"/>
    <p:sldId id="618" r:id="rId25"/>
    <p:sldId id="759" r:id="rId26"/>
    <p:sldId id="764" r:id="rId27"/>
    <p:sldId id="273" r:id="rId28"/>
    <p:sldId id="280" r:id="rId29"/>
    <p:sldId id="281" r:id="rId30"/>
    <p:sldId id="277" r:id="rId31"/>
    <p:sldId id="278" r:id="rId32"/>
    <p:sldId id="274" r:id="rId33"/>
    <p:sldId id="279" r:id="rId34"/>
    <p:sldId id="285" r:id="rId35"/>
    <p:sldId id="286" r:id="rId36"/>
    <p:sldId id="276" r:id="rId37"/>
    <p:sldId id="283" r:id="rId38"/>
    <p:sldId id="275" r:id="rId39"/>
    <p:sldId id="282" r:id="rId40"/>
    <p:sldId id="284" r:id="rId41"/>
    <p:sldId id="287" r:id="rId42"/>
    <p:sldId id="289" r:id="rId43"/>
    <p:sldId id="291" r:id="rId44"/>
    <p:sldId id="290" r:id="rId45"/>
    <p:sldId id="292" r:id="rId46"/>
    <p:sldId id="295" r:id="rId47"/>
    <p:sldId id="296" r:id="rId48"/>
    <p:sldId id="297" r:id="rId49"/>
    <p:sldId id="299" r:id="rId50"/>
    <p:sldId id="312" r:id="rId51"/>
    <p:sldId id="308" r:id="rId52"/>
    <p:sldId id="310" r:id="rId53"/>
    <p:sldId id="309"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06" r:id="rId67"/>
    <p:sldId id="307" r:id="rId68"/>
    <p:sldId id="325" r:id="rId69"/>
    <p:sldId id="326" r:id="rId70"/>
    <p:sldId id="327" r:id="rId71"/>
    <p:sldId id="328" r:id="rId72"/>
    <p:sldId id="32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37B6A-0060-4CAE-A33C-2474396E5913}" v="16" dt="2023-02-27T17:53:52.794"/>
    <p1510:client id="{4688BDA2-DA74-4D7D-9260-F5D27021424A}" v="8" dt="2023-02-27T19:56:34.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81" autoAdjust="0"/>
  </p:normalViewPr>
  <p:slideViewPr>
    <p:cSldViewPr snapToGrid="0">
      <p:cViewPr varScale="1">
        <p:scale>
          <a:sx n="87" d="100"/>
          <a:sy n="87" d="100"/>
        </p:scale>
        <p:origin x="14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son, Chad" userId="29e26967-ee32-4210-a1e6-19e5305e9c5f" providerId="ADAL" clId="{4688BDA2-DA74-4D7D-9260-F5D27021424A}"/>
    <pc:docChg chg="undo custSel delSld modSld">
      <pc:chgData name="Johnson, Chad" userId="29e26967-ee32-4210-a1e6-19e5305e9c5f" providerId="ADAL" clId="{4688BDA2-DA74-4D7D-9260-F5D27021424A}" dt="2023-02-27T22:48:58.561" v="130" actId="47"/>
      <pc:docMkLst>
        <pc:docMk/>
      </pc:docMkLst>
      <pc:sldChg chg="modSp del mod chgLayout">
        <pc:chgData name="Johnson, Chad" userId="29e26967-ee32-4210-a1e6-19e5305e9c5f" providerId="ADAL" clId="{4688BDA2-DA74-4D7D-9260-F5D27021424A}" dt="2023-02-27T18:42:51.628" v="14" actId="2696"/>
        <pc:sldMkLst>
          <pc:docMk/>
          <pc:sldMk cId="0" sldId="298"/>
        </pc:sldMkLst>
        <pc:spChg chg="mod ord">
          <ac:chgData name="Johnson, Chad" userId="29e26967-ee32-4210-a1e6-19e5305e9c5f" providerId="ADAL" clId="{4688BDA2-DA74-4D7D-9260-F5D27021424A}" dt="2023-02-27T18:42:14.897" v="12" actId="700"/>
          <ac:spMkLst>
            <pc:docMk/>
            <pc:sldMk cId="0" sldId="298"/>
            <ac:spMk id="2" creationId="{122997EC-73B0-2A5F-067E-B0CFE20404D7}"/>
          </ac:spMkLst>
        </pc:spChg>
        <pc:spChg chg="mod ord">
          <ac:chgData name="Johnson, Chad" userId="29e26967-ee32-4210-a1e6-19e5305e9c5f" providerId="ADAL" clId="{4688BDA2-DA74-4D7D-9260-F5D27021424A}" dt="2023-02-27T18:42:14.897" v="12" actId="700"/>
          <ac:spMkLst>
            <pc:docMk/>
            <pc:sldMk cId="0" sldId="298"/>
            <ac:spMk id="3075" creationId="{566B5039-2A73-AA15-DD67-644E93241E0D}"/>
          </ac:spMkLst>
        </pc:spChg>
      </pc:sldChg>
      <pc:sldChg chg="modSp mod chgLayout">
        <pc:chgData name="Johnson, Chad" userId="29e26967-ee32-4210-a1e6-19e5305e9c5f" providerId="ADAL" clId="{4688BDA2-DA74-4D7D-9260-F5D27021424A}" dt="2023-02-27T18:43:06.346" v="23" actId="20577"/>
        <pc:sldMkLst>
          <pc:docMk/>
          <pc:sldMk cId="0" sldId="299"/>
        </pc:sldMkLst>
        <pc:spChg chg="mod ord">
          <ac:chgData name="Johnson, Chad" userId="29e26967-ee32-4210-a1e6-19e5305e9c5f" providerId="ADAL" clId="{4688BDA2-DA74-4D7D-9260-F5D27021424A}" dt="2023-02-27T18:42:14.897" v="12" actId="700"/>
          <ac:spMkLst>
            <pc:docMk/>
            <pc:sldMk cId="0" sldId="299"/>
            <ac:spMk id="2" creationId="{1965591F-4F67-0AD7-47D8-5D8A2032D0DD}"/>
          </ac:spMkLst>
        </pc:spChg>
        <pc:spChg chg="mod ord">
          <ac:chgData name="Johnson, Chad" userId="29e26967-ee32-4210-a1e6-19e5305e9c5f" providerId="ADAL" clId="{4688BDA2-DA74-4D7D-9260-F5D27021424A}" dt="2023-02-27T18:43:06.346" v="23" actId="20577"/>
          <ac:spMkLst>
            <pc:docMk/>
            <pc:sldMk cId="0" sldId="299"/>
            <ac:spMk id="4099" creationId="{EBD6C7F1-E7AC-45B4-65A1-99B129858A7D}"/>
          </ac:spMkLst>
        </pc:spChg>
      </pc:sldChg>
      <pc:sldChg chg="modSp del mod chgLayout">
        <pc:chgData name="Johnson, Chad" userId="29e26967-ee32-4210-a1e6-19e5305e9c5f" providerId="ADAL" clId="{4688BDA2-DA74-4D7D-9260-F5D27021424A}" dt="2023-02-27T18:43:23.153" v="33" actId="2696"/>
        <pc:sldMkLst>
          <pc:docMk/>
          <pc:sldMk cId="0" sldId="300"/>
        </pc:sldMkLst>
        <pc:spChg chg="mod ord">
          <ac:chgData name="Johnson, Chad" userId="29e26967-ee32-4210-a1e6-19e5305e9c5f" providerId="ADAL" clId="{4688BDA2-DA74-4D7D-9260-F5D27021424A}" dt="2023-02-27T18:42:14.897" v="12" actId="700"/>
          <ac:spMkLst>
            <pc:docMk/>
            <pc:sldMk cId="0" sldId="300"/>
            <ac:spMk id="2" creationId="{B86C51B4-CD54-C589-8989-01AA05207AC7}"/>
          </ac:spMkLst>
        </pc:spChg>
        <pc:spChg chg="mod ord">
          <ac:chgData name="Johnson, Chad" userId="29e26967-ee32-4210-a1e6-19e5305e9c5f" providerId="ADAL" clId="{4688BDA2-DA74-4D7D-9260-F5D27021424A}" dt="2023-02-27T18:43:14.891" v="32" actId="20577"/>
          <ac:spMkLst>
            <pc:docMk/>
            <pc:sldMk cId="0" sldId="300"/>
            <ac:spMk id="5123" creationId="{C259B571-47B8-D777-AFC6-164E612A9C8A}"/>
          </ac:spMkLst>
        </pc:spChg>
      </pc:sldChg>
      <pc:sldChg chg="modSp del mod chgLayout">
        <pc:chgData name="Johnson, Chad" userId="29e26967-ee32-4210-a1e6-19e5305e9c5f" providerId="ADAL" clId="{4688BDA2-DA74-4D7D-9260-F5D27021424A}" dt="2023-02-27T18:43:28.510" v="34" actId="2696"/>
        <pc:sldMkLst>
          <pc:docMk/>
          <pc:sldMk cId="0" sldId="301"/>
        </pc:sldMkLst>
        <pc:spChg chg="mod ord">
          <ac:chgData name="Johnson, Chad" userId="29e26967-ee32-4210-a1e6-19e5305e9c5f" providerId="ADAL" clId="{4688BDA2-DA74-4D7D-9260-F5D27021424A}" dt="2023-02-27T18:42:14.897" v="12" actId="700"/>
          <ac:spMkLst>
            <pc:docMk/>
            <pc:sldMk cId="0" sldId="301"/>
            <ac:spMk id="2" creationId="{4E8CB719-7CE5-47D1-E997-84CBD1D859C7}"/>
          </ac:spMkLst>
        </pc:spChg>
        <pc:spChg chg="mod ord">
          <ac:chgData name="Johnson, Chad" userId="29e26967-ee32-4210-a1e6-19e5305e9c5f" providerId="ADAL" clId="{4688BDA2-DA74-4D7D-9260-F5D27021424A}" dt="2023-02-27T18:42:14.897" v="12" actId="700"/>
          <ac:spMkLst>
            <pc:docMk/>
            <pc:sldMk cId="0" sldId="301"/>
            <ac:spMk id="6147" creationId="{58065AC4-4B9E-5F1D-A7E9-D159E6DB68D4}"/>
          </ac:spMkLst>
        </pc:spChg>
      </pc:sldChg>
      <pc:sldChg chg="modSp del mod chgLayout">
        <pc:chgData name="Johnson, Chad" userId="29e26967-ee32-4210-a1e6-19e5305e9c5f" providerId="ADAL" clId="{4688BDA2-DA74-4D7D-9260-F5D27021424A}" dt="2023-02-27T18:43:42.918" v="35" actId="2696"/>
        <pc:sldMkLst>
          <pc:docMk/>
          <pc:sldMk cId="0" sldId="302"/>
        </pc:sldMkLst>
        <pc:spChg chg="mod ord">
          <ac:chgData name="Johnson, Chad" userId="29e26967-ee32-4210-a1e6-19e5305e9c5f" providerId="ADAL" clId="{4688BDA2-DA74-4D7D-9260-F5D27021424A}" dt="2023-02-27T18:42:14.897" v="12" actId="700"/>
          <ac:spMkLst>
            <pc:docMk/>
            <pc:sldMk cId="0" sldId="302"/>
            <ac:spMk id="2" creationId="{816F7751-FE94-54EF-6E88-7CB4676922A4}"/>
          </ac:spMkLst>
        </pc:spChg>
        <pc:spChg chg="mod ord">
          <ac:chgData name="Johnson, Chad" userId="29e26967-ee32-4210-a1e6-19e5305e9c5f" providerId="ADAL" clId="{4688BDA2-DA74-4D7D-9260-F5D27021424A}" dt="2023-02-27T18:42:14.897" v="12" actId="700"/>
          <ac:spMkLst>
            <pc:docMk/>
            <pc:sldMk cId="0" sldId="302"/>
            <ac:spMk id="7171" creationId="{D1E99EA0-797F-6191-6794-736CDF079780}"/>
          </ac:spMkLst>
        </pc:spChg>
      </pc:sldChg>
      <pc:sldChg chg="addSp modSp del mod modClrScheme chgLayout">
        <pc:chgData name="Johnson, Chad" userId="29e26967-ee32-4210-a1e6-19e5305e9c5f" providerId="ADAL" clId="{4688BDA2-DA74-4D7D-9260-F5D27021424A}" dt="2023-02-27T18:43:45.177" v="36" actId="2696"/>
        <pc:sldMkLst>
          <pc:docMk/>
          <pc:sldMk cId="0" sldId="303"/>
        </pc:sldMkLst>
        <pc:spChg chg="add mod ord">
          <ac:chgData name="Johnson, Chad" userId="29e26967-ee32-4210-a1e6-19e5305e9c5f" providerId="ADAL" clId="{4688BDA2-DA74-4D7D-9260-F5D27021424A}" dt="2023-02-27T18:42:14.897" v="12" actId="700"/>
          <ac:spMkLst>
            <pc:docMk/>
            <pc:sldMk cId="0" sldId="303"/>
            <ac:spMk id="2" creationId="{09B12C80-2136-BD0D-8AE6-AAF95176FFA9}"/>
          </ac:spMkLst>
        </pc:spChg>
        <pc:spChg chg="mod ord">
          <ac:chgData name="Johnson, Chad" userId="29e26967-ee32-4210-a1e6-19e5305e9c5f" providerId="ADAL" clId="{4688BDA2-DA74-4D7D-9260-F5D27021424A}" dt="2023-02-27T18:42:14.897" v="12" actId="700"/>
          <ac:spMkLst>
            <pc:docMk/>
            <pc:sldMk cId="0" sldId="303"/>
            <ac:spMk id="4" creationId="{21136F10-C509-16FB-E3B3-E1BD4A94B596}"/>
          </ac:spMkLst>
        </pc:spChg>
      </pc:sldChg>
      <pc:sldChg chg="modSp mod chgLayout">
        <pc:chgData name="Johnson, Chad" userId="29e26967-ee32-4210-a1e6-19e5305e9c5f" providerId="ADAL" clId="{4688BDA2-DA74-4D7D-9260-F5D27021424A}" dt="2023-02-27T18:42:14.897" v="12" actId="700"/>
        <pc:sldMkLst>
          <pc:docMk/>
          <pc:sldMk cId="0" sldId="306"/>
        </pc:sldMkLst>
        <pc:spChg chg="mod ord">
          <ac:chgData name="Johnson, Chad" userId="29e26967-ee32-4210-a1e6-19e5305e9c5f" providerId="ADAL" clId="{4688BDA2-DA74-4D7D-9260-F5D27021424A}" dt="2023-02-27T18:42:14.897" v="12" actId="700"/>
          <ac:spMkLst>
            <pc:docMk/>
            <pc:sldMk cId="0" sldId="306"/>
            <ac:spMk id="2" creationId="{F5A58A4B-EEF1-2AD1-B893-5B301DA1AB61}"/>
          </ac:spMkLst>
        </pc:spChg>
        <pc:spChg chg="mod ord">
          <ac:chgData name="Johnson, Chad" userId="29e26967-ee32-4210-a1e6-19e5305e9c5f" providerId="ADAL" clId="{4688BDA2-DA74-4D7D-9260-F5D27021424A}" dt="2023-02-27T18:42:14.897" v="12" actId="700"/>
          <ac:spMkLst>
            <pc:docMk/>
            <pc:sldMk cId="0" sldId="306"/>
            <ac:spMk id="26627" creationId="{4290A8F9-18EF-317F-52C5-71D7E0826F29}"/>
          </ac:spMkLst>
        </pc:spChg>
      </pc:sldChg>
      <pc:sldChg chg="modSp mod chgLayout">
        <pc:chgData name="Johnson, Chad" userId="29e26967-ee32-4210-a1e6-19e5305e9c5f" providerId="ADAL" clId="{4688BDA2-DA74-4D7D-9260-F5D27021424A}" dt="2023-02-27T18:42:14.897" v="12" actId="700"/>
        <pc:sldMkLst>
          <pc:docMk/>
          <pc:sldMk cId="0" sldId="307"/>
        </pc:sldMkLst>
        <pc:spChg chg="mod ord">
          <ac:chgData name="Johnson, Chad" userId="29e26967-ee32-4210-a1e6-19e5305e9c5f" providerId="ADAL" clId="{4688BDA2-DA74-4D7D-9260-F5D27021424A}" dt="2023-02-27T18:42:14.897" v="12" actId="700"/>
          <ac:spMkLst>
            <pc:docMk/>
            <pc:sldMk cId="0" sldId="307"/>
            <ac:spMk id="2" creationId="{623E0CEF-787E-6E61-E3AD-23CA7747C34B}"/>
          </ac:spMkLst>
        </pc:spChg>
        <pc:spChg chg="mod ord">
          <ac:chgData name="Johnson, Chad" userId="29e26967-ee32-4210-a1e6-19e5305e9c5f" providerId="ADAL" clId="{4688BDA2-DA74-4D7D-9260-F5D27021424A}" dt="2023-02-27T18:42:14.897" v="12" actId="700"/>
          <ac:spMkLst>
            <pc:docMk/>
            <pc:sldMk cId="0" sldId="307"/>
            <ac:spMk id="27651" creationId="{B1B42BFF-436C-5993-A92A-3DD9A750126D}"/>
          </ac:spMkLst>
        </pc:spChg>
      </pc:sldChg>
      <pc:sldChg chg="modSp mod chgLayout">
        <pc:chgData name="Johnson, Chad" userId="29e26967-ee32-4210-a1e6-19e5305e9c5f" providerId="ADAL" clId="{4688BDA2-DA74-4D7D-9260-F5D27021424A}" dt="2023-02-27T18:44:12.555" v="40" actId="255"/>
        <pc:sldMkLst>
          <pc:docMk/>
          <pc:sldMk cId="0" sldId="308"/>
        </pc:sldMkLst>
        <pc:spChg chg="mod ord">
          <ac:chgData name="Johnson, Chad" userId="29e26967-ee32-4210-a1e6-19e5305e9c5f" providerId="ADAL" clId="{4688BDA2-DA74-4D7D-9260-F5D27021424A}" dt="2023-02-27T18:42:14.897" v="12" actId="700"/>
          <ac:spMkLst>
            <pc:docMk/>
            <pc:sldMk cId="0" sldId="308"/>
            <ac:spMk id="2" creationId="{111BF9F1-0792-28B1-49BA-973BAA19F80F}"/>
          </ac:spMkLst>
        </pc:spChg>
        <pc:spChg chg="mod ord">
          <ac:chgData name="Johnson, Chad" userId="29e26967-ee32-4210-a1e6-19e5305e9c5f" providerId="ADAL" clId="{4688BDA2-DA74-4D7D-9260-F5D27021424A}" dt="2023-02-27T18:44:12.555" v="40" actId="255"/>
          <ac:spMkLst>
            <pc:docMk/>
            <pc:sldMk cId="0" sldId="308"/>
            <ac:spMk id="3" creationId="{292C5C7C-9F1A-2912-A672-42073503F269}"/>
          </ac:spMkLst>
        </pc:spChg>
      </pc:sldChg>
      <pc:sldChg chg="modSp mod chgLayout">
        <pc:chgData name="Johnson, Chad" userId="29e26967-ee32-4210-a1e6-19e5305e9c5f" providerId="ADAL" clId="{4688BDA2-DA74-4D7D-9260-F5D27021424A}" dt="2023-02-27T18:44:48.435" v="51" actId="20577"/>
        <pc:sldMkLst>
          <pc:docMk/>
          <pc:sldMk cId="0" sldId="309"/>
        </pc:sldMkLst>
        <pc:spChg chg="mod ord">
          <ac:chgData name="Johnson, Chad" userId="29e26967-ee32-4210-a1e6-19e5305e9c5f" providerId="ADAL" clId="{4688BDA2-DA74-4D7D-9260-F5D27021424A}" dt="2023-02-27T18:42:14.897" v="12" actId="700"/>
          <ac:spMkLst>
            <pc:docMk/>
            <pc:sldMk cId="0" sldId="309"/>
            <ac:spMk id="2" creationId="{EB21C475-4E22-D754-0762-1A7D8252EB97}"/>
          </ac:spMkLst>
        </pc:spChg>
        <pc:spChg chg="mod ord">
          <ac:chgData name="Johnson, Chad" userId="29e26967-ee32-4210-a1e6-19e5305e9c5f" providerId="ADAL" clId="{4688BDA2-DA74-4D7D-9260-F5D27021424A}" dt="2023-02-27T18:44:48.435" v="51" actId="20577"/>
          <ac:spMkLst>
            <pc:docMk/>
            <pc:sldMk cId="0" sldId="309"/>
            <ac:spMk id="13315" creationId="{C61A303F-A8CC-FA0D-9724-7938C8531A3A}"/>
          </ac:spMkLst>
        </pc:spChg>
      </pc:sldChg>
      <pc:sldChg chg="addSp delSp modSp mod chgLayout">
        <pc:chgData name="Johnson, Chad" userId="29e26967-ee32-4210-a1e6-19e5305e9c5f" providerId="ADAL" clId="{4688BDA2-DA74-4D7D-9260-F5D27021424A}" dt="2023-02-27T18:44:31.054" v="43" actId="1076"/>
        <pc:sldMkLst>
          <pc:docMk/>
          <pc:sldMk cId="0" sldId="310"/>
        </pc:sldMkLst>
        <pc:spChg chg="del">
          <ac:chgData name="Johnson, Chad" userId="29e26967-ee32-4210-a1e6-19e5305e9c5f" providerId="ADAL" clId="{4688BDA2-DA74-4D7D-9260-F5D27021424A}" dt="2023-02-27T18:42:14.897" v="12" actId="700"/>
          <ac:spMkLst>
            <pc:docMk/>
            <pc:sldMk cId="0" sldId="310"/>
            <ac:spMk id="2" creationId="{86F028BF-0865-12DA-C0CF-B0704E1016E4}"/>
          </ac:spMkLst>
        </pc:spChg>
        <pc:spChg chg="add mod ord">
          <ac:chgData name="Johnson, Chad" userId="29e26967-ee32-4210-a1e6-19e5305e9c5f" providerId="ADAL" clId="{4688BDA2-DA74-4D7D-9260-F5D27021424A}" dt="2023-02-27T18:42:14.897" v="12" actId="700"/>
          <ac:spMkLst>
            <pc:docMk/>
            <pc:sldMk cId="0" sldId="310"/>
            <ac:spMk id="3" creationId="{3922F48E-6CBA-FE92-562A-890F7F6B11DF}"/>
          </ac:spMkLst>
        </pc:spChg>
        <pc:picChg chg="mod ord">
          <ac:chgData name="Johnson, Chad" userId="29e26967-ee32-4210-a1e6-19e5305e9c5f" providerId="ADAL" clId="{4688BDA2-DA74-4D7D-9260-F5D27021424A}" dt="2023-02-27T18:44:31.054" v="43" actId="1076"/>
          <ac:picMkLst>
            <pc:docMk/>
            <pc:sldMk cId="0" sldId="310"/>
            <ac:picMk id="12291" creationId="{D294647C-EB13-EAC0-EEDA-4B698A405AC2}"/>
          </ac:picMkLst>
        </pc:picChg>
      </pc:sldChg>
      <pc:sldChg chg="modSp del mod chgLayout">
        <pc:chgData name="Johnson, Chad" userId="29e26967-ee32-4210-a1e6-19e5305e9c5f" providerId="ADAL" clId="{4688BDA2-DA74-4D7D-9260-F5D27021424A}" dt="2023-02-27T18:43:49.158" v="37" actId="2696"/>
        <pc:sldMkLst>
          <pc:docMk/>
          <pc:sldMk cId="0" sldId="311"/>
        </pc:sldMkLst>
        <pc:spChg chg="mod ord">
          <ac:chgData name="Johnson, Chad" userId="29e26967-ee32-4210-a1e6-19e5305e9c5f" providerId="ADAL" clId="{4688BDA2-DA74-4D7D-9260-F5D27021424A}" dt="2023-02-27T18:42:14.897" v="12" actId="700"/>
          <ac:spMkLst>
            <pc:docMk/>
            <pc:sldMk cId="0" sldId="311"/>
            <ac:spMk id="2" creationId="{0420E7CD-1E80-BC2B-C813-F3685D3B0C89}"/>
          </ac:spMkLst>
        </pc:spChg>
        <pc:picChg chg="mod ord">
          <ac:chgData name="Johnson, Chad" userId="29e26967-ee32-4210-a1e6-19e5305e9c5f" providerId="ADAL" clId="{4688BDA2-DA74-4D7D-9260-F5D27021424A}" dt="2023-02-27T18:42:14.897" v="12" actId="700"/>
          <ac:picMkLst>
            <pc:docMk/>
            <pc:sldMk cId="0" sldId="311"/>
            <ac:picMk id="9219" creationId="{E543024D-956F-5A63-E5C5-A312A20AC59B}"/>
          </ac:picMkLst>
        </pc:picChg>
      </pc:sldChg>
      <pc:sldChg chg="modSp mod chgLayout">
        <pc:chgData name="Johnson, Chad" userId="29e26967-ee32-4210-a1e6-19e5305e9c5f" providerId="ADAL" clId="{4688BDA2-DA74-4D7D-9260-F5D27021424A}" dt="2023-02-27T18:44:05.232" v="39" actId="6549"/>
        <pc:sldMkLst>
          <pc:docMk/>
          <pc:sldMk cId="0" sldId="312"/>
        </pc:sldMkLst>
        <pc:spChg chg="mod ord">
          <ac:chgData name="Johnson, Chad" userId="29e26967-ee32-4210-a1e6-19e5305e9c5f" providerId="ADAL" clId="{4688BDA2-DA74-4D7D-9260-F5D27021424A}" dt="2023-02-27T18:42:14.897" v="12" actId="700"/>
          <ac:spMkLst>
            <pc:docMk/>
            <pc:sldMk cId="0" sldId="312"/>
            <ac:spMk id="2" creationId="{C325C1D6-D169-8F65-EF02-B7137AE89E62}"/>
          </ac:spMkLst>
        </pc:spChg>
        <pc:spChg chg="mod ord">
          <ac:chgData name="Johnson, Chad" userId="29e26967-ee32-4210-a1e6-19e5305e9c5f" providerId="ADAL" clId="{4688BDA2-DA74-4D7D-9260-F5D27021424A}" dt="2023-02-27T18:44:05.232" v="39" actId="6549"/>
          <ac:spMkLst>
            <pc:docMk/>
            <pc:sldMk cId="0" sldId="312"/>
            <ac:spMk id="3" creationId="{B034F073-CF36-E12C-45F7-5169B8DD2C2D}"/>
          </ac:spMkLst>
        </pc:spChg>
      </pc:sldChg>
      <pc:sldChg chg="modSp mod chgLayout">
        <pc:chgData name="Johnson, Chad" userId="29e26967-ee32-4210-a1e6-19e5305e9c5f" providerId="ADAL" clId="{4688BDA2-DA74-4D7D-9260-F5D27021424A}" dt="2023-02-27T18:44:55.128" v="52" actId="255"/>
        <pc:sldMkLst>
          <pc:docMk/>
          <pc:sldMk cId="0" sldId="313"/>
        </pc:sldMkLst>
        <pc:spChg chg="mod ord">
          <ac:chgData name="Johnson, Chad" userId="29e26967-ee32-4210-a1e6-19e5305e9c5f" providerId="ADAL" clId="{4688BDA2-DA74-4D7D-9260-F5D27021424A}" dt="2023-02-27T18:42:14.897" v="12" actId="700"/>
          <ac:spMkLst>
            <pc:docMk/>
            <pc:sldMk cId="0" sldId="313"/>
            <ac:spMk id="2" creationId="{4A84161D-5F50-18D3-2137-81AAEC9B73D3}"/>
          </ac:spMkLst>
        </pc:spChg>
        <pc:spChg chg="mod ord">
          <ac:chgData name="Johnson, Chad" userId="29e26967-ee32-4210-a1e6-19e5305e9c5f" providerId="ADAL" clId="{4688BDA2-DA74-4D7D-9260-F5D27021424A}" dt="2023-02-27T18:44:55.128" v="52" actId="255"/>
          <ac:spMkLst>
            <pc:docMk/>
            <pc:sldMk cId="0" sldId="313"/>
            <ac:spMk id="14339" creationId="{995BEC45-957D-37B9-6B8E-83929DDA0338}"/>
          </ac:spMkLst>
        </pc:spChg>
      </pc:sldChg>
      <pc:sldChg chg="modSp mod chgLayout">
        <pc:chgData name="Johnson, Chad" userId="29e26967-ee32-4210-a1e6-19e5305e9c5f" providerId="ADAL" clId="{4688BDA2-DA74-4D7D-9260-F5D27021424A}" dt="2023-02-27T18:42:14.897" v="12" actId="700"/>
        <pc:sldMkLst>
          <pc:docMk/>
          <pc:sldMk cId="0" sldId="314"/>
        </pc:sldMkLst>
        <pc:spChg chg="mod ord">
          <ac:chgData name="Johnson, Chad" userId="29e26967-ee32-4210-a1e6-19e5305e9c5f" providerId="ADAL" clId="{4688BDA2-DA74-4D7D-9260-F5D27021424A}" dt="2023-02-27T18:42:14.897" v="12" actId="700"/>
          <ac:spMkLst>
            <pc:docMk/>
            <pc:sldMk cId="0" sldId="314"/>
            <ac:spMk id="2" creationId="{D749CBDE-486B-0279-54B1-63F5CB73F1DE}"/>
          </ac:spMkLst>
        </pc:spChg>
        <pc:picChg chg="mod ord">
          <ac:chgData name="Johnson, Chad" userId="29e26967-ee32-4210-a1e6-19e5305e9c5f" providerId="ADAL" clId="{4688BDA2-DA74-4D7D-9260-F5D27021424A}" dt="2023-02-27T18:42:14.897" v="12" actId="700"/>
          <ac:picMkLst>
            <pc:docMk/>
            <pc:sldMk cId="0" sldId="314"/>
            <ac:picMk id="15363" creationId="{AF96E3F9-EFCE-9848-72A8-BD506C31F4A1}"/>
          </ac:picMkLst>
        </pc:picChg>
      </pc:sldChg>
      <pc:sldChg chg="modSp mod chgLayout">
        <pc:chgData name="Johnson, Chad" userId="29e26967-ee32-4210-a1e6-19e5305e9c5f" providerId="ADAL" clId="{4688BDA2-DA74-4D7D-9260-F5D27021424A}" dt="2023-02-27T18:45:13.456" v="53" actId="255"/>
        <pc:sldMkLst>
          <pc:docMk/>
          <pc:sldMk cId="0" sldId="315"/>
        </pc:sldMkLst>
        <pc:spChg chg="mod ord">
          <ac:chgData name="Johnson, Chad" userId="29e26967-ee32-4210-a1e6-19e5305e9c5f" providerId="ADAL" clId="{4688BDA2-DA74-4D7D-9260-F5D27021424A}" dt="2023-02-27T18:42:14.897" v="12" actId="700"/>
          <ac:spMkLst>
            <pc:docMk/>
            <pc:sldMk cId="0" sldId="315"/>
            <ac:spMk id="2" creationId="{04BD81BB-6F89-3CC2-2152-442780CD6800}"/>
          </ac:spMkLst>
        </pc:spChg>
        <pc:spChg chg="mod ord">
          <ac:chgData name="Johnson, Chad" userId="29e26967-ee32-4210-a1e6-19e5305e9c5f" providerId="ADAL" clId="{4688BDA2-DA74-4D7D-9260-F5D27021424A}" dt="2023-02-27T18:45:13.456" v="53" actId="255"/>
          <ac:spMkLst>
            <pc:docMk/>
            <pc:sldMk cId="0" sldId="315"/>
            <ac:spMk id="3" creationId="{E46AFDDA-FA70-571F-4222-DF6C0FE53617}"/>
          </ac:spMkLst>
        </pc:spChg>
      </pc:sldChg>
      <pc:sldChg chg="modSp mod chgLayout">
        <pc:chgData name="Johnson, Chad" userId="29e26967-ee32-4210-a1e6-19e5305e9c5f" providerId="ADAL" clId="{4688BDA2-DA74-4D7D-9260-F5D27021424A}" dt="2023-02-27T18:45:24.368" v="54" actId="255"/>
        <pc:sldMkLst>
          <pc:docMk/>
          <pc:sldMk cId="0" sldId="316"/>
        </pc:sldMkLst>
        <pc:spChg chg="mod ord">
          <ac:chgData name="Johnson, Chad" userId="29e26967-ee32-4210-a1e6-19e5305e9c5f" providerId="ADAL" clId="{4688BDA2-DA74-4D7D-9260-F5D27021424A}" dt="2023-02-27T18:42:14.897" v="12" actId="700"/>
          <ac:spMkLst>
            <pc:docMk/>
            <pc:sldMk cId="0" sldId="316"/>
            <ac:spMk id="2" creationId="{95449A65-4888-7A22-418C-BB1BE8EF01D6}"/>
          </ac:spMkLst>
        </pc:spChg>
        <pc:spChg chg="mod ord">
          <ac:chgData name="Johnson, Chad" userId="29e26967-ee32-4210-a1e6-19e5305e9c5f" providerId="ADAL" clId="{4688BDA2-DA74-4D7D-9260-F5D27021424A}" dt="2023-02-27T18:45:24.368" v="54" actId="255"/>
          <ac:spMkLst>
            <pc:docMk/>
            <pc:sldMk cId="0" sldId="316"/>
            <ac:spMk id="17411" creationId="{5A13F0DE-9D79-4D0A-2938-2133B199FA8E}"/>
          </ac:spMkLst>
        </pc:spChg>
      </pc:sldChg>
      <pc:sldChg chg="addSp delSp modSp mod modClrScheme chgLayout">
        <pc:chgData name="Johnson, Chad" userId="29e26967-ee32-4210-a1e6-19e5305e9c5f" providerId="ADAL" clId="{4688BDA2-DA74-4D7D-9260-F5D27021424A}" dt="2023-02-27T18:47:03.234" v="82"/>
        <pc:sldMkLst>
          <pc:docMk/>
          <pc:sldMk cId="0" sldId="317"/>
        </pc:sldMkLst>
        <pc:spChg chg="mod ord">
          <ac:chgData name="Johnson, Chad" userId="29e26967-ee32-4210-a1e6-19e5305e9c5f" providerId="ADAL" clId="{4688BDA2-DA74-4D7D-9260-F5D27021424A}" dt="2023-02-27T18:46:11.451" v="64" actId="700"/>
          <ac:spMkLst>
            <pc:docMk/>
            <pc:sldMk cId="0" sldId="317"/>
            <ac:spMk id="2" creationId="{D2E6E9A5-E382-8C9A-AFB8-AF2FE07160A6}"/>
          </ac:spMkLst>
        </pc:spChg>
        <pc:spChg chg="add mod">
          <ac:chgData name="Johnson, Chad" userId="29e26967-ee32-4210-a1e6-19e5305e9c5f" providerId="ADAL" clId="{4688BDA2-DA74-4D7D-9260-F5D27021424A}" dt="2023-02-27T18:46:58.094" v="79" actId="255"/>
          <ac:spMkLst>
            <pc:docMk/>
            <pc:sldMk cId="0" sldId="317"/>
            <ac:spMk id="4" creationId="{7BC3EC19-E338-5612-1EB9-75DC2A1155F7}"/>
          </ac:spMkLst>
        </pc:spChg>
        <pc:spChg chg="mod ord">
          <ac:chgData name="Johnson, Chad" userId="29e26967-ee32-4210-a1e6-19e5305e9c5f" providerId="ADAL" clId="{4688BDA2-DA74-4D7D-9260-F5D27021424A}" dt="2023-02-27T18:46:51.554" v="77" actId="255"/>
          <ac:spMkLst>
            <pc:docMk/>
            <pc:sldMk cId="0" sldId="317"/>
            <ac:spMk id="5" creationId="{7792FB5D-5419-836B-396F-AF50AC4B03DD}"/>
          </ac:spMkLst>
        </pc:spChg>
        <pc:spChg chg="add del mod">
          <ac:chgData name="Johnson, Chad" userId="29e26967-ee32-4210-a1e6-19e5305e9c5f" providerId="ADAL" clId="{4688BDA2-DA74-4D7D-9260-F5D27021424A}" dt="2023-02-27T18:47:03.234" v="82"/>
          <ac:spMkLst>
            <pc:docMk/>
            <pc:sldMk cId="0" sldId="317"/>
            <ac:spMk id="18437" creationId="{26704F94-A4C7-750A-568F-F19DBD4A1714}"/>
          </ac:spMkLst>
        </pc:spChg>
        <pc:picChg chg="add mod">
          <ac:chgData name="Johnson, Chad" userId="29e26967-ee32-4210-a1e6-19e5305e9c5f" providerId="ADAL" clId="{4688BDA2-DA74-4D7D-9260-F5D27021424A}" dt="2023-02-27T18:47:02.735" v="80" actId="1076"/>
          <ac:picMkLst>
            <pc:docMk/>
            <pc:sldMk cId="0" sldId="317"/>
            <ac:picMk id="6" creationId="{E3EE92D5-0C9B-F4B8-EE1E-C36D2ED567C9}"/>
          </ac:picMkLst>
        </pc:picChg>
        <pc:picChg chg="del mod ord">
          <ac:chgData name="Johnson, Chad" userId="29e26967-ee32-4210-a1e6-19e5305e9c5f" providerId="ADAL" clId="{4688BDA2-DA74-4D7D-9260-F5D27021424A}" dt="2023-02-27T18:46:18.994" v="68" actId="21"/>
          <ac:picMkLst>
            <pc:docMk/>
            <pc:sldMk cId="0" sldId="317"/>
            <ac:picMk id="18435" creationId="{12DBBD07-0F68-C361-F3C8-DC6452EC9062}"/>
          </ac:picMkLst>
        </pc:picChg>
      </pc:sldChg>
      <pc:sldChg chg="addSp modSp mod chgLayout">
        <pc:chgData name="Johnson, Chad" userId="29e26967-ee32-4210-a1e6-19e5305e9c5f" providerId="ADAL" clId="{4688BDA2-DA74-4D7D-9260-F5D27021424A}" dt="2023-02-27T18:47:55.172" v="90" actId="1076"/>
        <pc:sldMkLst>
          <pc:docMk/>
          <pc:sldMk cId="0" sldId="318"/>
        </pc:sldMkLst>
        <pc:spChg chg="add mod ord">
          <ac:chgData name="Johnson, Chad" userId="29e26967-ee32-4210-a1e6-19e5305e9c5f" providerId="ADAL" clId="{4688BDA2-DA74-4D7D-9260-F5D27021424A}" dt="2023-02-27T18:42:14.897" v="12" actId="700"/>
          <ac:spMkLst>
            <pc:docMk/>
            <pc:sldMk cId="0" sldId="318"/>
            <ac:spMk id="2" creationId="{1206DBB3-DDF3-3D6E-E64A-BE2DB25F9659}"/>
          </ac:spMkLst>
        </pc:spChg>
        <pc:picChg chg="mod ord modCrop">
          <ac:chgData name="Johnson, Chad" userId="29e26967-ee32-4210-a1e6-19e5305e9c5f" providerId="ADAL" clId="{4688BDA2-DA74-4D7D-9260-F5D27021424A}" dt="2023-02-27T18:47:55.172" v="90" actId="1076"/>
          <ac:picMkLst>
            <pc:docMk/>
            <pc:sldMk cId="0" sldId="318"/>
            <ac:picMk id="19458" creationId="{49FDBFD1-84C0-9BA6-5C3A-28C5FE24413F}"/>
          </ac:picMkLst>
        </pc:picChg>
      </pc:sldChg>
      <pc:sldChg chg="modSp mod chgLayout">
        <pc:chgData name="Johnson, Chad" userId="29e26967-ee32-4210-a1e6-19e5305e9c5f" providerId="ADAL" clId="{4688BDA2-DA74-4D7D-9260-F5D27021424A}" dt="2023-02-27T18:48:06.085" v="91" actId="255"/>
        <pc:sldMkLst>
          <pc:docMk/>
          <pc:sldMk cId="0" sldId="319"/>
        </pc:sldMkLst>
        <pc:spChg chg="mod ord">
          <ac:chgData name="Johnson, Chad" userId="29e26967-ee32-4210-a1e6-19e5305e9c5f" providerId="ADAL" clId="{4688BDA2-DA74-4D7D-9260-F5D27021424A}" dt="2023-02-27T18:42:14.897" v="12" actId="700"/>
          <ac:spMkLst>
            <pc:docMk/>
            <pc:sldMk cId="0" sldId="319"/>
            <ac:spMk id="2" creationId="{8D0B1CC9-098E-97B8-ACE7-776B045CDD4F}"/>
          </ac:spMkLst>
        </pc:spChg>
        <pc:spChg chg="mod ord">
          <ac:chgData name="Johnson, Chad" userId="29e26967-ee32-4210-a1e6-19e5305e9c5f" providerId="ADAL" clId="{4688BDA2-DA74-4D7D-9260-F5D27021424A}" dt="2023-02-27T18:48:06.085" v="91" actId="255"/>
          <ac:spMkLst>
            <pc:docMk/>
            <pc:sldMk cId="0" sldId="319"/>
            <ac:spMk id="20483" creationId="{36B03C2F-B0FF-9EF8-348D-E99FCA67823D}"/>
          </ac:spMkLst>
        </pc:spChg>
      </pc:sldChg>
      <pc:sldChg chg="modSp mod chgLayout">
        <pc:chgData name="Johnson, Chad" userId="29e26967-ee32-4210-a1e6-19e5305e9c5f" providerId="ADAL" clId="{4688BDA2-DA74-4D7D-9260-F5D27021424A}" dt="2023-02-27T18:48:16.323" v="92" actId="1076"/>
        <pc:sldMkLst>
          <pc:docMk/>
          <pc:sldMk cId="0" sldId="320"/>
        </pc:sldMkLst>
        <pc:spChg chg="mod ord">
          <ac:chgData name="Johnson, Chad" userId="29e26967-ee32-4210-a1e6-19e5305e9c5f" providerId="ADAL" clId="{4688BDA2-DA74-4D7D-9260-F5D27021424A}" dt="2023-02-27T18:42:14.897" v="12" actId="700"/>
          <ac:spMkLst>
            <pc:docMk/>
            <pc:sldMk cId="0" sldId="320"/>
            <ac:spMk id="2" creationId="{6CCA7196-F83C-FFA7-8185-46D8912C5E8D}"/>
          </ac:spMkLst>
        </pc:spChg>
        <pc:picChg chg="mod ord">
          <ac:chgData name="Johnson, Chad" userId="29e26967-ee32-4210-a1e6-19e5305e9c5f" providerId="ADAL" clId="{4688BDA2-DA74-4D7D-9260-F5D27021424A}" dt="2023-02-27T18:42:14.897" v="12" actId="700"/>
          <ac:picMkLst>
            <pc:docMk/>
            <pc:sldMk cId="0" sldId="320"/>
            <ac:picMk id="21507" creationId="{E885AA53-5265-F59E-CE25-BDAB1CB59B98}"/>
          </ac:picMkLst>
        </pc:picChg>
        <pc:picChg chg="mod">
          <ac:chgData name="Johnson, Chad" userId="29e26967-ee32-4210-a1e6-19e5305e9c5f" providerId="ADAL" clId="{4688BDA2-DA74-4D7D-9260-F5D27021424A}" dt="2023-02-27T18:48:16.323" v="92" actId="1076"/>
          <ac:picMkLst>
            <pc:docMk/>
            <pc:sldMk cId="0" sldId="320"/>
            <ac:picMk id="21508" creationId="{FADEF067-156B-E38B-ACB3-D420E301ADF1}"/>
          </ac:picMkLst>
        </pc:picChg>
      </pc:sldChg>
      <pc:sldChg chg="modSp mod chgLayout">
        <pc:chgData name="Johnson, Chad" userId="29e26967-ee32-4210-a1e6-19e5305e9c5f" providerId="ADAL" clId="{4688BDA2-DA74-4D7D-9260-F5D27021424A}" dt="2023-02-27T18:42:14.897" v="12" actId="700"/>
        <pc:sldMkLst>
          <pc:docMk/>
          <pc:sldMk cId="0" sldId="321"/>
        </pc:sldMkLst>
        <pc:spChg chg="mod ord">
          <ac:chgData name="Johnson, Chad" userId="29e26967-ee32-4210-a1e6-19e5305e9c5f" providerId="ADAL" clId="{4688BDA2-DA74-4D7D-9260-F5D27021424A}" dt="2023-02-27T18:42:14.897" v="12" actId="700"/>
          <ac:spMkLst>
            <pc:docMk/>
            <pc:sldMk cId="0" sldId="321"/>
            <ac:spMk id="2" creationId="{E0FB6C0B-97F1-42C3-8B64-6D0D5C13A093}"/>
          </ac:spMkLst>
        </pc:spChg>
        <pc:spChg chg="mod ord">
          <ac:chgData name="Johnson, Chad" userId="29e26967-ee32-4210-a1e6-19e5305e9c5f" providerId="ADAL" clId="{4688BDA2-DA74-4D7D-9260-F5D27021424A}" dt="2023-02-27T18:42:14.897" v="12" actId="700"/>
          <ac:spMkLst>
            <pc:docMk/>
            <pc:sldMk cId="0" sldId="321"/>
            <ac:spMk id="22531" creationId="{FD3E0FAD-0B15-D386-9769-C7FB973197DA}"/>
          </ac:spMkLst>
        </pc:spChg>
      </pc:sldChg>
      <pc:sldChg chg="modSp mod chgLayout">
        <pc:chgData name="Johnson, Chad" userId="29e26967-ee32-4210-a1e6-19e5305e9c5f" providerId="ADAL" clId="{4688BDA2-DA74-4D7D-9260-F5D27021424A}" dt="2023-02-27T18:48:25.367" v="93" actId="255"/>
        <pc:sldMkLst>
          <pc:docMk/>
          <pc:sldMk cId="0" sldId="322"/>
        </pc:sldMkLst>
        <pc:spChg chg="mod ord">
          <ac:chgData name="Johnson, Chad" userId="29e26967-ee32-4210-a1e6-19e5305e9c5f" providerId="ADAL" clId="{4688BDA2-DA74-4D7D-9260-F5D27021424A}" dt="2023-02-27T18:42:14.897" v="12" actId="700"/>
          <ac:spMkLst>
            <pc:docMk/>
            <pc:sldMk cId="0" sldId="322"/>
            <ac:spMk id="2" creationId="{C7D12E72-29FB-6526-E414-B302530D5B1D}"/>
          </ac:spMkLst>
        </pc:spChg>
        <pc:spChg chg="mod ord">
          <ac:chgData name="Johnson, Chad" userId="29e26967-ee32-4210-a1e6-19e5305e9c5f" providerId="ADAL" clId="{4688BDA2-DA74-4D7D-9260-F5D27021424A}" dt="2023-02-27T18:48:25.367" v="93" actId="255"/>
          <ac:spMkLst>
            <pc:docMk/>
            <pc:sldMk cId="0" sldId="322"/>
            <ac:spMk id="23555" creationId="{353B7F74-172F-FC5E-7195-D3E992DE6718}"/>
          </ac:spMkLst>
        </pc:spChg>
      </pc:sldChg>
      <pc:sldChg chg="modSp mod chgLayout">
        <pc:chgData name="Johnson, Chad" userId="29e26967-ee32-4210-a1e6-19e5305e9c5f" providerId="ADAL" clId="{4688BDA2-DA74-4D7D-9260-F5D27021424A}" dt="2023-02-27T18:48:38.021" v="96" actId="1076"/>
        <pc:sldMkLst>
          <pc:docMk/>
          <pc:sldMk cId="0" sldId="323"/>
        </pc:sldMkLst>
        <pc:spChg chg="mod ord">
          <ac:chgData name="Johnson, Chad" userId="29e26967-ee32-4210-a1e6-19e5305e9c5f" providerId="ADAL" clId="{4688BDA2-DA74-4D7D-9260-F5D27021424A}" dt="2023-02-27T18:42:14.897" v="12" actId="700"/>
          <ac:spMkLst>
            <pc:docMk/>
            <pc:sldMk cId="0" sldId="323"/>
            <ac:spMk id="2" creationId="{76B460E4-FB82-0D38-4486-E4B47876A409}"/>
          </ac:spMkLst>
        </pc:spChg>
        <pc:picChg chg="mod ord">
          <ac:chgData name="Johnson, Chad" userId="29e26967-ee32-4210-a1e6-19e5305e9c5f" providerId="ADAL" clId="{4688BDA2-DA74-4D7D-9260-F5D27021424A}" dt="2023-02-27T18:48:38.021" v="96" actId="1076"/>
          <ac:picMkLst>
            <pc:docMk/>
            <pc:sldMk cId="0" sldId="323"/>
            <ac:picMk id="24579" creationId="{47623EB4-5CD4-6B12-E0C4-9341E51EB490}"/>
          </ac:picMkLst>
        </pc:picChg>
      </pc:sldChg>
      <pc:sldChg chg="modSp mod chgLayout">
        <pc:chgData name="Johnson, Chad" userId="29e26967-ee32-4210-a1e6-19e5305e9c5f" providerId="ADAL" clId="{4688BDA2-DA74-4D7D-9260-F5D27021424A}" dt="2023-02-27T18:48:47.656" v="98" actId="255"/>
        <pc:sldMkLst>
          <pc:docMk/>
          <pc:sldMk cId="0" sldId="324"/>
        </pc:sldMkLst>
        <pc:spChg chg="mod ord">
          <ac:chgData name="Johnson, Chad" userId="29e26967-ee32-4210-a1e6-19e5305e9c5f" providerId="ADAL" clId="{4688BDA2-DA74-4D7D-9260-F5D27021424A}" dt="2023-02-27T18:42:14.897" v="12" actId="700"/>
          <ac:spMkLst>
            <pc:docMk/>
            <pc:sldMk cId="0" sldId="324"/>
            <ac:spMk id="2" creationId="{D173BDCE-6F98-C0B1-0DD1-34516B910D08}"/>
          </ac:spMkLst>
        </pc:spChg>
        <pc:spChg chg="mod ord">
          <ac:chgData name="Johnson, Chad" userId="29e26967-ee32-4210-a1e6-19e5305e9c5f" providerId="ADAL" clId="{4688BDA2-DA74-4D7D-9260-F5D27021424A}" dt="2023-02-27T18:48:47.656" v="98" actId="255"/>
          <ac:spMkLst>
            <pc:docMk/>
            <pc:sldMk cId="0" sldId="324"/>
            <ac:spMk id="3" creationId="{9725D871-8186-B901-ECB4-1A2DC89ED506}"/>
          </ac:spMkLst>
        </pc:spChg>
      </pc:sldChg>
      <pc:sldChg chg="modSp mod chgLayout">
        <pc:chgData name="Johnson, Chad" userId="29e26967-ee32-4210-a1e6-19e5305e9c5f" providerId="ADAL" clId="{4688BDA2-DA74-4D7D-9260-F5D27021424A}" dt="2023-02-27T18:49:04.979" v="101" actId="1076"/>
        <pc:sldMkLst>
          <pc:docMk/>
          <pc:sldMk cId="0" sldId="325"/>
        </pc:sldMkLst>
        <pc:spChg chg="mod ord">
          <ac:chgData name="Johnson, Chad" userId="29e26967-ee32-4210-a1e6-19e5305e9c5f" providerId="ADAL" clId="{4688BDA2-DA74-4D7D-9260-F5D27021424A}" dt="2023-02-27T18:42:14.897" v="12" actId="700"/>
          <ac:spMkLst>
            <pc:docMk/>
            <pc:sldMk cId="0" sldId="325"/>
            <ac:spMk id="2" creationId="{ED52B3AB-3F01-4910-6939-D0999D9C4E5F}"/>
          </ac:spMkLst>
        </pc:spChg>
        <pc:picChg chg="mod ord">
          <ac:chgData name="Johnson, Chad" userId="29e26967-ee32-4210-a1e6-19e5305e9c5f" providerId="ADAL" clId="{4688BDA2-DA74-4D7D-9260-F5D27021424A}" dt="2023-02-27T18:49:04.979" v="101" actId="1076"/>
          <ac:picMkLst>
            <pc:docMk/>
            <pc:sldMk cId="0" sldId="325"/>
            <ac:picMk id="28675" creationId="{AC12FA0C-7AB8-F551-42C4-FDC8C344D05A}"/>
          </ac:picMkLst>
        </pc:picChg>
      </pc:sldChg>
      <pc:sldChg chg="modSp mod chgLayout">
        <pc:chgData name="Johnson, Chad" userId="29e26967-ee32-4210-a1e6-19e5305e9c5f" providerId="ADAL" clId="{4688BDA2-DA74-4D7D-9260-F5D27021424A}" dt="2023-02-27T18:42:14.897" v="12" actId="700"/>
        <pc:sldMkLst>
          <pc:docMk/>
          <pc:sldMk cId="0" sldId="326"/>
        </pc:sldMkLst>
        <pc:spChg chg="mod ord">
          <ac:chgData name="Johnson, Chad" userId="29e26967-ee32-4210-a1e6-19e5305e9c5f" providerId="ADAL" clId="{4688BDA2-DA74-4D7D-9260-F5D27021424A}" dt="2023-02-27T18:42:14.897" v="12" actId="700"/>
          <ac:spMkLst>
            <pc:docMk/>
            <pc:sldMk cId="0" sldId="326"/>
            <ac:spMk id="2" creationId="{A4B0752A-FA7F-6D7D-001F-9BF89705472B}"/>
          </ac:spMkLst>
        </pc:spChg>
        <pc:spChg chg="mod ord">
          <ac:chgData name="Johnson, Chad" userId="29e26967-ee32-4210-a1e6-19e5305e9c5f" providerId="ADAL" clId="{4688BDA2-DA74-4D7D-9260-F5D27021424A}" dt="2023-02-27T18:42:14.897" v="12" actId="700"/>
          <ac:spMkLst>
            <pc:docMk/>
            <pc:sldMk cId="0" sldId="326"/>
            <ac:spMk id="29699" creationId="{79C47F93-1A46-0E07-2216-A9E426177F88}"/>
          </ac:spMkLst>
        </pc:spChg>
      </pc:sldChg>
      <pc:sldChg chg="modSp mod chgLayout">
        <pc:chgData name="Johnson, Chad" userId="29e26967-ee32-4210-a1e6-19e5305e9c5f" providerId="ADAL" clId="{4688BDA2-DA74-4D7D-9260-F5D27021424A}" dt="2023-02-27T18:49:12.181" v="102" actId="20577"/>
        <pc:sldMkLst>
          <pc:docMk/>
          <pc:sldMk cId="0" sldId="327"/>
        </pc:sldMkLst>
        <pc:spChg chg="mod ord">
          <ac:chgData name="Johnson, Chad" userId="29e26967-ee32-4210-a1e6-19e5305e9c5f" providerId="ADAL" clId="{4688BDA2-DA74-4D7D-9260-F5D27021424A}" dt="2023-02-27T18:42:14.897" v="12" actId="700"/>
          <ac:spMkLst>
            <pc:docMk/>
            <pc:sldMk cId="0" sldId="327"/>
            <ac:spMk id="2" creationId="{FA045AAE-D02C-7BD9-76E3-F0A30633413D}"/>
          </ac:spMkLst>
        </pc:spChg>
        <pc:spChg chg="mod ord">
          <ac:chgData name="Johnson, Chad" userId="29e26967-ee32-4210-a1e6-19e5305e9c5f" providerId="ADAL" clId="{4688BDA2-DA74-4D7D-9260-F5D27021424A}" dt="2023-02-27T18:49:12.181" v="102" actId="20577"/>
          <ac:spMkLst>
            <pc:docMk/>
            <pc:sldMk cId="0" sldId="327"/>
            <ac:spMk id="30723" creationId="{9E42F782-DF06-DD08-D79D-4D4B62CFD971}"/>
          </ac:spMkLst>
        </pc:spChg>
      </pc:sldChg>
      <pc:sldChg chg="modSp mod chgLayout">
        <pc:chgData name="Johnson, Chad" userId="29e26967-ee32-4210-a1e6-19e5305e9c5f" providerId="ADAL" clId="{4688BDA2-DA74-4D7D-9260-F5D27021424A}" dt="2023-02-27T18:42:14.897" v="12" actId="700"/>
        <pc:sldMkLst>
          <pc:docMk/>
          <pc:sldMk cId="0" sldId="328"/>
        </pc:sldMkLst>
        <pc:spChg chg="mod ord">
          <ac:chgData name="Johnson, Chad" userId="29e26967-ee32-4210-a1e6-19e5305e9c5f" providerId="ADAL" clId="{4688BDA2-DA74-4D7D-9260-F5D27021424A}" dt="2023-02-27T18:42:14.897" v="12" actId="700"/>
          <ac:spMkLst>
            <pc:docMk/>
            <pc:sldMk cId="0" sldId="328"/>
            <ac:spMk id="2" creationId="{02E6567B-0663-154B-85A1-62086FFAC6F3}"/>
          </ac:spMkLst>
        </pc:spChg>
        <pc:spChg chg="mod ord">
          <ac:chgData name="Johnson, Chad" userId="29e26967-ee32-4210-a1e6-19e5305e9c5f" providerId="ADAL" clId="{4688BDA2-DA74-4D7D-9260-F5D27021424A}" dt="2023-02-27T18:42:14.897" v="12" actId="700"/>
          <ac:spMkLst>
            <pc:docMk/>
            <pc:sldMk cId="0" sldId="328"/>
            <ac:spMk id="31747" creationId="{B7B5E1BE-4FF8-6872-E80E-6F74B76455FB}"/>
          </ac:spMkLst>
        </pc:spChg>
      </pc:sldChg>
      <pc:sldChg chg="modSp mod chgLayout">
        <pc:chgData name="Johnson, Chad" userId="29e26967-ee32-4210-a1e6-19e5305e9c5f" providerId="ADAL" clId="{4688BDA2-DA74-4D7D-9260-F5D27021424A}" dt="2023-02-27T18:42:15.044" v="13" actId="27636"/>
        <pc:sldMkLst>
          <pc:docMk/>
          <pc:sldMk cId="0" sldId="329"/>
        </pc:sldMkLst>
        <pc:spChg chg="mod ord">
          <ac:chgData name="Johnson, Chad" userId="29e26967-ee32-4210-a1e6-19e5305e9c5f" providerId="ADAL" clId="{4688BDA2-DA74-4D7D-9260-F5D27021424A}" dt="2023-02-27T18:42:14.897" v="12" actId="700"/>
          <ac:spMkLst>
            <pc:docMk/>
            <pc:sldMk cId="0" sldId="329"/>
            <ac:spMk id="2" creationId="{62754DEA-10AE-8487-0C78-98DFEE3D779E}"/>
          </ac:spMkLst>
        </pc:spChg>
        <pc:spChg chg="mod ord">
          <ac:chgData name="Johnson, Chad" userId="29e26967-ee32-4210-a1e6-19e5305e9c5f" providerId="ADAL" clId="{4688BDA2-DA74-4D7D-9260-F5D27021424A}" dt="2023-02-27T18:42:15.044" v="13" actId="27636"/>
          <ac:spMkLst>
            <pc:docMk/>
            <pc:sldMk cId="0" sldId="329"/>
            <ac:spMk id="32771" creationId="{46360CF3-8012-27E9-9F56-75EBE7ADD47F}"/>
          </ac:spMkLst>
        </pc:spChg>
      </pc:sldChg>
      <pc:sldChg chg="modSp mod chgLayout">
        <pc:chgData name="Johnson, Chad" userId="29e26967-ee32-4210-a1e6-19e5305e9c5f" providerId="ADAL" clId="{4688BDA2-DA74-4D7D-9260-F5D27021424A}" dt="2023-02-27T19:56:38.752" v="114" actId="700"/>
        <pc:sldMkLst>
          <pc:docMk/>
          <pc:sldMk cId="0" sldId="616"/>
        </pc:sldMkLst>
        <pc:spChg chg="mod ord">
          <ac:chgData name="Johnson, Chad" userId="29e26967-ee32-4210-a1e6-19e5305e9c5f" providerId="ADAL" clId="{4688BDA2-DA74-4D7D-9260-F5D27021424A}" dt="2023-02-27T19:56:38.752" v="114" actId="700"/>
          <ac:spMkLst>
            <pc:docMk/>
            <pc:sldMk cId="0" sldId="616"/>
            <ac:spMk id="499714" creationId="{D209DD0D-5A65-68FC-C9F4-E86669449827}"/>
          </ac:spMkLst>
        </pc:spChg>
        <pc:spChg chg="mod ord">
          <ac:chgData name="Johnson, Chad" userId="29e26967-ee32-4210-a1e6-19e5305e9c5f" providerId="ADAL" clId="{4688BDA2-DA74-4D7D-9260-F5D27021424A}" dt="2023-02-27T19:56:38.752" v="114" actId="700"/>
          <ac:spMkLst>
            <pc:docMk/>
            <pc:sldMk cId="0" sldId="616"/>
            <ac:spMk id="499715" creationId="{985353BC-BF7F-5474-008C-FFA1FF7F95BE}"/>
          </ac:spMkLst>
        </pc:spChg>
      </pc:sldChg>
      <pc:sldChg chg="modSp mod chgLayout">
        <pc:chgData name="Johnson, Chad" userId="29e26967-ee32-4210-a1e6-19e5305e9c5f" providerId="ADAL" clId="{4688BDA2-DA74-4D7D-9260-F5D27021424A}" dt="2023-02-27T19:56:38.752" v="114" actId="700"/>
        <pc:sldMkLst>
          <pc:docMk/>
          <pc:sldMk cId="0" sldId="618"/>
        </pc:sldMkLst>
        <pc:spChg chg="mod ord">
          <ac:chgData name="Johnson, Chad" userId="29e26967-ee32-4210-a1e6-19e5305e9c5f" providerId="ADAL" clId="{4688BDA2-DA74-4D7D-9260-F5D27021424A}" dt="2023-02-27T19:56:38.752" v="114" actId="700"/>
          <ac:spMkLst>
            <pc:docMk/>
            <pc:sldMk cId="0" sldId="618"/>
            <ac:spMk id="501762" creationId="{6FF59132-991F-727F-CFDC-4FD682C53781}"/>
          </ac:spMkLst>
        </pc:spChg>
        <pc:spChg chg="mod ord">
          <ac:chgData name="Johnson, Chad" userId="29e26967-ee32-4210-a1e6-19e5305e9c5f" providerId="ADAL" clId="{4688BDA2-DA74-4D7D-9260-F5D27021424A}" dt="2023-02-27T19:56:38.752" v="114" actId="700"/>
          <ac:spMkLst>
            <pc:docMk/>
            <pc:sldMk cId="0" sldId="618"/>
            <ac:spMk id="501763" creationId="{1B26539F-FC29-706C-8C6E-8EB80F753DA9}"/>
          </ac:spMkLst>
        </pc:spChg>
      </pc:sldChg>
      <pc:sldChg chg="modSp del mod chgLayout">
        <pc:chgData name="Johnson, Chad" userId="29e26967-ee32-4210-a1e6-19e5305e9c5f" providerId="ADAL" clId="{4688BDA2-DA74-4D7D-9260-F5D27021424A}" dt="2023-02-27T22:48:41.564" v="125" actId="47"/>
        <pc:sldMkLst>
          <pc:docMk/>
          <pc:sldMk cId="0" sldId="619"/>
        </pc:sldMkLst>
        <pc:spChg chg="mod ord">
          <ac:chgData name="Johnson, Chad" userId="29e26967-ee32-4210-a1e6-19e5305e9c5f" providerId="ADAL" clId="{4688BDA2-DA74-4D7D-9260-F5D27021424A}" dt="2023-02-27T19:56:38.752" v="114" actId="700"/>
          <ac:spMkLst>
            <pc:docMk/>
            <pc:sldMk cId="0" sldId="619"/>
            <ac:spMk id="502786" creationId="{FB638A34-9200-74C2-E47A-830B8266D67B}"/>
          </ac:spMkLst>
        </pc:spChg>
        <pc:spChg chg="mod ord">
          <ac:chgData name="Johnson, Chad" userId="29e26967-ee32-4210-a1e6-19e5305e9c5f" providerId="ADAL" clId="{4688BDA2-DA74-4D7D-9260-F5D27021424A}" dt="2023-02-27T19:56:38.752" v="114" actId="700"/>
          <ac:spMkLst>
            <pc:docMk/>
            <pc:sldMk cId="0" sldId="619"/>
            <ac:spMk id="502787" creationId="{53DC65E6-F91E-9B5B-7E68-380BBFC94457}"/>
          </ac:spMkLst>
        </pc:spChg>
      </pc:sldChg>
      <pc:sldChg chg="modSp del mod chgLayout">
        <pc:chgData name="Johnson, Chad" userId="29e26967-ee32-4210-a1e6-19e5305e9c5f" providerId="ADAL" clId="{4688BDA2-DA74-4D7D-9260-F5D27021424A}" dt="2023-02-27T22:48:41.564" v="125" actId="47"/>
        <pc:sldMkLst>
          <pc:docMk/>
          <pc:sldMk cId="0" sldId="620"/>
        </pc:sldMkLst>
        <pc:spChg chg="mod ord">
          <ac:chgData name="Johnson, Chad" userId="29e26967-ee32-4210-a1e6-19e5305e9c5f" providerId="ADAL" clId="{4688BDA2-DA74-4D7D-9260-F5D27021424A}" dt="2023-02-27T19:56:38.752" v="114" actId="700"/>
          <ac:spMkLst>
            <pc:docMk/>
            <pc:sldMk cId="0" sldId="620"/>
            <ac:spMk id="503810" creationId="{A533CE72-F90E-5A7E-EBA2-161261B247FE}"/>
          </ac:spMkLst>
        </pc:spChg>
        <pc:spChg chg="mod ord">
          <ac:chgData name="Johnson, Chad" userId="29e26967-ee32-4210-a1e6-19e5305e9c5f" providerId="ADAL" clId="{4688BDA2-DA74-4D7D-9260-F5D27021424A}" dt="2023-02-27T19:56:38.752" v="114" actId="700"/>
          <ac:spMkLst>
            <pc:docMk/>
            <pc:sldMk cId="0" sldId="620"/>
            <ac:spMk id="503811" creationId="{DFC36320-78F2-1ECC-2DD2-03552D36625F}"/>
          </ac:spMkLst>
        </pc:spChg>
      </pc:sldChg>
      <pc:sldChg chg="modSp del mod chgLayout">
        <pc:chgData name="Johnson, Chad" userId="29e26967-ee32-4210-a1e6-19e5305e9c5f" providerId="ADAL" clId="{4688BDA2-DA74-4D7D-9260-F5D27021424A}" dt="2023-02-27T22:48:41.564" v="125" actId="47"/>
        <pc:sldMkLst>
          <pc:docMk/>
          <pc:sldMk cId="0" sldId="621"/>
        </pc:sldMkLst>
        <pc:spChg chg="mod ord">
          <ac:chgData name="Johnson, Chad" userId="29e26967-ee32-4210-a1e6-19e5305e9c5f" providerId="ADAL" clId="{4688BDA2-DA74-4D7D-9260-F5D27021424A}" dt="2023-02-27T19:56:38.752" v="114" actId="700"/>
          <ac:spMkLst>
            <pc:docMk/>
            <pc:sldMk cId="0" sldId="621"/>
            <ac:spMk id="504834" creationId="{73967F2D-469D-54ED-FA36-A04F0D223D67}"/>
          </ac:spMkLst>
        </pc:spChg>
        <pc:spChg chg="mod ord">
          <ac:chgData name="Johnson, Chad" userId="29e26967-ee32-4210-a1e6-19e5305e9c5f" providerId="ADAL" clId="{4688BDA2-DA74-4D7D-9260-F5D27021424A}" dt="2023-02-27T19:56:38.752" v="114" actId="700"/>
          <ac:spMkLst>
            <pc:docMk/>
            <pc:sldMk cId="0" sldId="621"/>
            <ac:spMk id="504835" creationId="{FF587B62-748B-BF4D-E5EB-E49BCC085757}"/>
          </ac:spMkLst>
        </pc:spChg>
      </pc:sldChg>
      <pc:sldChg chg="modSp del mod chgLayout">
        <pc:chgData name="Johnson, Chad" userId="29e26967-ee32-4210-a1e6-19e5305e9c5f" providerId="ADAL" clId="{4688BDA2-DA74-4D7D-9260-F5D27021424A}" dt="2023-02-27T22:48:57.536" v="129" actId="47"/>
        <pc:sldMkLst>
          <pc:docMk/>
          <pc:sldMk cId="0" sldId="622"/>
        </pc:sldMkLst>
        <pc:spChg chg="mod ord">
          <ac:chgData name="Johnson, Chad" userId="29e26967-ee32-4210-a1e6-19e5305e9c5f" providerId="ADAL" clId="{4688BDA2-DA74-4D7D-9260-F5D27021424A}" dt="2023-02-27T19:56:38.752" v="114" actId="700"/>
          <ac:spMkLst>
            <pc:docMk/>
            <pc:sldMk cId="0" sldId="622"/>
            <ac:spMk id="505858" creationId="{24174C7D-67ED-13B3-E377-46EC56122513}"/>
          </ac:spMkLst>
        </pc:spChg>
        <pc:spChg chg="mod ord">
          <ac:chgData name="Johnson, Chad" userId="29e26967-ee32-4210-a1e6-19e5305e9c5f" providerId="ADAL" clId="{4688BDA2-DA74-4D7D-9260-F5D27021424A}" dt="2023-02-27T22:48:13.398" v="122" actId="207"/>
          <ac:spMkLst>
            <pc:docMk/>
            <pc:sldMk cId="0" sldId="622"/>
            <ac:spMk id="505859" creationId="{BFA87460-5C66-2BC9-D492-31C719993C36}"/>
          </ac:spMkLst>
        </pc:spChg>
      </pc:sldChg>
      <pc:sldChg chg="addSp delSp modSp del mod chgLayout">
        <pc:chgData name="Johnson, Chad" userId="29e26967-ee32-4210-a1e6-19e5305e9c5f" providerId="ADAL" clId="{4688BDA2-DA74-4D7D-9260-F5D27021424A}" dt="2023-02-27T22:48:55.299" v="127" actId="47"/>
        <pc:sldMkLst>
          <pc:docMk/>
          <pc:sldMk cId="0" sldId="624"/>
        </pc:sldMkLst>
        <pc:spChg chg="del">
          <ac:chgData name="Johnson, Chad" userId="29e26967-ee32-4210-a1e6-19e5305e9c5f" providerId="ADAL" clId="{4688BDA2-DA74-4D7D-9260-F5D27021424A}" dt="2023-02-27T19:56:38.752" v="114" actId="700"/>
          <ac:spMkLst>
            <pc:docMk/>
            <pc:sldMk cId="0" sldId="624"/>
            <ac:spMk id="2" creationId="{E320B523-E286-F50A-AB13-8D2F5B275271}"/>
          </ac:spMkLst>
        </pc:spChg>
        <pc:spChg chg="add mod ord">
          <ac:chgData name="Johnson, Chad" userId="29e26967-ee32-4210-a1e6-19e5305e9c5f" providerId="ADAL" clId="{4688BDA2-DA74-4D7D-9260-F5D27021424A}" dt="2023-02-27T19:56:38.752" v="114" actId="700"/>
          <ac:spMkLst>
            <pc:docMk/>
            <pc:sldMk cId="0" sldId="624"/>
            <ac:spMk id="3" creationId="{A71D5D69-D092-C934-C75B-B410A3D35F8B}"/>
          </ac:spMkLst>
        </pc:spChg>
        <pc:spChg chg="mod ord">
          <ac:chgData name="Johnson, Chad" userId="29e26967-ee32-4210-a1e6-19e5305e9c5f" providerId="ADAL" clId="{4688BDA2-DA74-4D7D-9260-F5D27021424A}" dt="2023-02-27T19:56:38.752" v="114" actId="700"/>
          <ac:spMkLst>
            <pc:docMk/>
            <pc:sldMk cId="0" sldId="624"/>
            <ac:spMk id="507907" creationId="{3D3C48D0-FF4D-5030-439D-0945EB970240}"/>
          </ac:spMkLst>
        </pc:spChg>
      </pc:sldChg>
      <pc:sldChg chg="modSp del mod chgLayout">
        <pc:chgData name="Johnson, Chad" userId="29e26967-ee32-4210-a1e6-19e5305e9c5f" providerId="ADAL" clId="{4688BDA2-DA74-4D7D-9260-F5D27021424A}" dt="2023-02-27T22:48:51.716" v="126" actId="47"/>
        <pc:sldMkLst>
          <pc:docMk/>
          <pc:sldMk cId="0" sldId="735"/>
        </pc:sldMkLst>
        <pc:spChg chg="mod ord">
          <ac:chgData name="Johnson, Chad" userId="29e26967-ee32-4210-a1e6-19e5305e9c5f" providerId="ADAL" clId="{4688BDA2-DA74-4D7D-9260-F5D27021424A}" dt="2023-02-27T19:56:38.752" v="114" actId="700"/>
          <ac:spMkLst>
            <pc:docMk/>
            <pc:sldMk cId="0" sldId="735"/>
            <ac:spMk id="679938" creationId="{7A864FF4-AB29-E585-4819-9FF7F3D91070}"/>
          </ac:spMkLst>
        </pc:spChg>
        <pc:spChg chg="mod ord">
          <ac:chgData name="Johnson, Chad" userId="29e26967-ee32-4210-a1e6-19e5305e9c5f" providerId="ADAL" clId="{4688BDA2-DA74-4D7D-9260-F5D27021424A}" dt="2023-02-27T19:56:38.752" v="114" actId="700"/>
          <ac:spMkLst>
            <pc:docMk/>
            <pc:sldMk cId="0" sldId="735"/>
            <ac:spMk id="679939" creationId="{21B4F264-2549-F911-D9F2-C70DD364B9B1}"/>
          </ac:spMkLst>
        </pc:spChg>
      </pc:sldChg>
      <pc:sldChg chg="modSp mod chgLayout">
        <pc:chgData name="Johnson, Chad" userId="29e26967-ee32-4210-a1e6-19e5305e9c5f" providerId="ADAL" clId="{4688BDA2-DA74-4D7D-9260-F5D27021424A}" dt="2023-02-27T19:56:38.752" v="114" actId="700"/>
        <pc:sldMkLst>
          <pc:docMk/>
          <pc:sldMk cId="0" sldId="759"/>
        </pc:sldMkLst>
        <pc:spChg chg="mod ord">
          <ac:chgData name="Johnson, Chad" userId="29e26967-ee32-4210-a1e6-19e5305e9c5f" providerId="ADAL" clId="{4688BDA2-DA74-4D7D-9260-F5D27021424A}" dt="2023-02-27T19:56:38.752" v="114" actId="700"/>
          <ac:spMkLst>
            <pc:docMk/>
            <pc:sldMk cId="0" sldId="759"/>
            <ac:spMk id="704514" creationId="{66D79B2D-F029-9AC4-3C2C-53D691F82EC7}"/>
          </ac:spMkLst>
        </pc:spChg>
        <pc:spChg chg="mod ord">
          <ac:chgData name="Johnson, Chad" userId="29e26967-ee32-4210-a1e6-19e5305e9c5f" providerId="ADAL" clId="{4688BDA2-DA74-4D7D-9260-F5D27021424A}" dt="2023-02-27T19:56:38.752" v="114" actId="700"/>
          <ac:spMkLst>
            <pc:docMk/>
            <pc:sldMk cId="0" sldId="759"/>
            <ac:spMk id="704515" creationId="{E5E8B73F-B494-180A-FDD7-D6736C94C869}"/>
          </ac:spMkLst>
        </pc:spChg>
      </pc:sldChg>
      <pc:sldChg chg="modSp del mod modClrScheme chgLayout">
        <pc:chgData name="Johnson, Chad" userId="29e26967-ee32-4210-a1e6-19e5305e9c5f" providerId="ADAL" clId="{4688BDA2-DA74-4D7D-9260-F5D27021424A}" dt="2023-02-27T22:48:56.495" v="128" actId="47"/>
        <pc:sldMkLst>
          <pc:docMk/>
          <pc:sldMk cId="0" sldId="761"/>
        </pc:sldMkLst>
        <pc:spChg chg="mod ord">
          <ac:chgData name="Johnson, Chad" userId="29e26967-ee32-4210-a1e6-19e5305e9c5f" providerId="ADAL" clId="{4688BDA2-DA74-4D7D-9260-F5D27021424A}" dt="2023-02-27T19:56:50.453" v="115" actId="700"/>
          <ac:spMkLst>
            <pc:docMk/>
            <pc:sldMk cId="0" sldId="761"/>
            <ac:spMk id="708612" creationId="{6EFFA223-35AA-397A-AA06-66618FF8173A}"/>
          </ac:spMkLst>
        </pc:spChg>
        <pc:spChg chg="mod ord">
          <ac:chgData name="Johnson, Chad" userId="29e26967-ee32-4210-a1e6-19e5305e9c5f" providerId="ADAL" clId="{4688BDA2-DA74-4D7D-9260-F5D27021424A}" dt="2023-02-27T22:48:20.004" v="124" actId="207"/>
          <ac:spMkLst>
            <pc:docMk/>
            <pc:sldMk cId="0" sldId="761"/>
            <ac:spMk id="708613" creationId="{E35CF53E-D812-51A5-C103-3D763E365EA5}"/>
          </ac:spMkLst>
        </pc:spChg>
        <pc:spChg chg="mod ord">
          <ac:chgData name="Johnson, Chad" userId="29e26967-ee32-4210-a1e6-19e5305e9c5f" providerId="ADAL" clId="{4688BDA2-DA74-4D7D-9260-F5D27021424A}" dt="2023-02-27T22:48:17.747" v="123" actId="207"/>
          <ac:spMkLst>
            <pc:docMk/>
            <pc:sldMk cId="0" sldId="761"/>
            <ac:spMk id="708614" creationId="{B0294D68-9A5B-F9BB-8828-FF422F8460F5}"/>
          </ac:spMkLst>
        </pc:spChg>
      </pc:sldChg>
      <pc:sldChg chg="modSp mod chgLayout">
        <pc:chgData name="Johnson, Chad" userId="29e26967-ee32-4210-a1e6-19e5305e9c5f" providerId="ADAL" clId="{4688BDA2-DA74-4D7D-9260-F5D27021424A}" dt="2023-02-27T22:47:50.842" v="117" actId="207"/>
        <pc:sldMkLst>
          <pc:docMk/>
          <pc:sldMk cId="0" sldId="762"/>
        </pc:sldMkLst>
        <pc:spChg chg="mod ord">
          <ac:chgData name="Johnson, Chad" userId="29e26967-ee32-4210-a1e6-19e5305e9c5f" providerId="ADAL" clId="{4688BDA2-DA74-4D7D-9260-F5D27021424A}" dt="2023-02-27T19:56:38.752" v="114" actId="700"/>
          <ac:spMkLst>
            <pc:docMk/>
            <pc:sldMk cId="0" sldId="762"/>
            <ac:spMk id="711682" creationId="{87FB5A76-2708-256E-A402-A8AC11F7C6DF}"/>
          </ac:spMkLst>
        </pc:spChg>
        <pc:spChg chg="mod ord">
          <ac:chgData name="Johnson, Chad" userId="29e26967-ee32-4210-a1e6-19e5305e9c5f" providerId="ADAL" clId="{4688BDA2-DA74-4D7D-9260-F5D27021424A}" dt="2023-02-27T22:47:50.842" v="117" actId="207"/>
          <ac:spMkLst>
            <pc:docMk/>
            <pc:sldMk cId="0" sldId="762"/>
            <ac:spMk id="711683" creationId="{A6FA3592-DC9E-E627-4B2F-834AAD741485}"/>
          </ac:spMkLst>
        </pc:spChg>
      </pc:sldChg>
      <pc:sldChg chg="modSp mod chgLayout">
        <pc:chgData name="Johnson, Chad" userId="29e26967-ee32-4210-a1e6-19e5305e9c5f" providerId="ADAL" clId="{4688BDA2-DA74-4D7D-9260-F5D27021424A}" dt="2023-02-27T22:47:47.325" v="116" actId="207"/>
        <pc:sldMkLst>
          <pc:docMk/>
          <pc:sldMk cId="0" sldId="763"/>
        </pc:sldMkLst>
        <pc:spChg chg="mod ord">
          <ac:chgData name="Johnson, Chad" userId="29e26967-ee32-4210-a1e6-19e5305e9c5f" providerId="ADAL" clId="{4688BDA2-DA74-4D7D-9260-F5D27021424A}" dt="2023-02-27T19:56:38.752" v="114" actId="700"/>
          <ac:spMkLst>
            <pc:docMk/>
            <pc:sldMk cId="0" sldId="763"/>
            <ac:spMk id="712706" creationId="{5FFF285D-ECFA-04EE-2F43-2A4F394ACCAD}"/>
          </ac:spMkLst>
        </pc:spChg>
        <pc:spChg chg="mod ord">
          <ac:chgData name="Johnson, Chad" userId="29e26967-ee32-4210-a1e6-19e5305e9c5f" providerId="ADAL" clId="{4688BDA2-DA74-4D7D-9260-F5D27021424A}" dt="2023-02-27T22:47:47.325" v="116" actId="207"/>
          <ac:spMkLst>
            <pc:docMk/>
            <pc:sldMk cId="0" sldId="763"/>
            <ac:spMk id="712707" creationId="{6625DD1A-6BA5-F428-23FF-A535E5FA5863}"/>
          </ac:spMkLst>
        </pc:spChg>
      </pc:sldChg>
      <pc:sldChg chg="modSp mod chgLayout">
        <pc:chgData name="Johnson, Chad" userId="29e26967-ee32-4210-a1e6-19e5305e9c5f" providerId="ADAL" clId="{4688BDA2-DA74-4D7D-9260-F5D27021424A}" dt="2023-02-27T22:47:59.071" v="119" actId="20577"/>
        <pc:sldMkLst>
          <pc:docMk/>
          <pc:sldMk cId="0" sldId="764"/>
        </pc:sldMkLst>
        <pc:spChg chg="mod ord">
          <ac:chgData name="Johnson, Chad" userId="29e26967-ee32-4210-a1e6-19e5305e9c5f" providerId="ADAL" clId="{4688BDA2-DA74-4D7D-9260-F5D27021424A}" dt="2023-02-27T22:47:59.071" v="119" actId="20577"/>
          <ac:spMkLst>
            <pc:docMk/>
            <pc:sldMk cId="0" sldId="764"/>
            <ac:spMk id="714754" creationId="{C3F200E9-64C3-DEDA-5636-0A6EE5FC4C65}"/>
          </ac:spMkLst>
        </pc:spChg>
        <pc:spChg chg="mod ord">
          <ac:chgData name="Johnson, Chad" userId="29e26967-ee32-4210-a1e6-19e5305e9c5f" providerId="ADAL" clId="{4688BDA2-DA74-4D7D-9260-F5D27021424A}" dt="2023-02-27T19:56:38.752" v="114" actId="700"/>
          <ac:spMkLst>
            <pc:docMk/>
            <pc:sldMk cId="0" sldId="764"/>
            <ac:spMk id="714755" creationId="{CC42FF8B-563C-CB2A-C68E-2CF34E38EE69}"/>
          </ac:spMkLst>
        </pc:spChg>
      </pc:sldChg>
      <pc:sldChg chg="modSp del mod chgLayout">
        <pc:chgData name="Johnson, Chad" userId="29e26967-ee32-4210-a1e6-19e5305e9c5f" providerId="ADAL" clId="{4688BDA2-DA74-4D7D-9260-F5D27021424A}" dt="2023-02-27T22:48:58.561" v="130" actId="47"/>
        <pc:sldMkLst>
          <pc:docMk/>
          <pc:sldMk cId="0" sldId="787"/>
        </pc:sldMkLst>
        <pc:spChg chg="mod ord">
          <ac:chgData name="Johnson, Chad" userId="29e26967-ee32-4210-a1e6-19e5305e9c5f" providerId="ADAL" clId="{4688BDA2-DA74-4D7D-9260-F5D27021424A}" dt="2023-02-27T19:56:38.752" v="114" actId="700"/>
          <ac:spMkLst>
            <pc:docMk/>
            <pc:sldMk cId="0" sldId="787"/>
            <ac:spMk id="750594" creationId="{B39DBF81-3EA8-D723-620C-2C4C383715CC}"/>
          </ac:spMkLst>
        </pc:spChg>
        <pc:spChg chg="mod ord">
          <ac:chgData name="Johnson, Chad" userId="29e26967-ee32-4210-a1e6-19e5305e9c5f" providerId="ADAL" clId="{4688BDA2-DA74-4D7D-9260-F5D27021424A}" dt="2023-02-27T22:48:07.808" v="121" actId="20577"/>
          <ac:spMkLst>
            <pc:docMk/>
            <pc:sldMk cId="0" sldId="787"/>
            <ac:spMk id="750595" creationId="{453EB524-8772-06A5-45E6-5179792BDE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EA4CB-2D34-44D6-B207-A25F0C268681}" type="datetimeFigureOut">
              <a:rPr lang="en-US" smtClean="0"/>
              <a:t>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E5B47-C8D7-4411-A1AF-AC876BAE0FF9}" type="slidenum">
              <a:rPr lang="en-US" smtClean="0"/>
              <a:t>‹#›</a:t>
            </a:fld>
            <a:endParaRPr lang="en-US"/>
          </a:p>
        </p:txBody>
      </p:sp>
    </p:spTree>
    <p:extLst>
      <p:ext uri="{BB962C8B-B14F-4D97-AF65-F5344CB8AC3E}">
        <p14:creationId xmlns:p14="http://schemas.microsoft.com/office/powerpoint/2010/main" val="21886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opensecurityarchitecture.org/cms/library/0802control-catalogue"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www.opensecurityarchitecture.org/cms/library/threat_catalogue" TargetMode="External"/><Relationship Id="rId4" Type="http://schemas.openxmlformats.org/officeDocument/2006/relationships/hyperlink" Target="https://www.opensecurityarchitecture.org/cms/library/patternlandscap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Defines stakeholder security objectives, protection needs and concerns, security requirements, and associated validation methods;</a:t>
            </a:r>
          </a:p>
          <a:p>
            <a:r>
              <a:rPr lang="en-US" dirty="0"/>
              <a:t>• Defines system security requirements and associated verification methods;</a:t>
            </a:r>
          </a:p>
          <a:p>
            <a:r>
              <a:rPr lang="en-US" dirty="0"/>
              <a:t>• Develops security views and viewpoints of the system architecture and design;</a:t>
            </a:r>
          </a:p>
          <a:p>
            <a:r>
              <a:rPr lang="en-US" dirty="0"/>
              <a:t>• Identifies and assesses vulnerabilities and susceptibility to life cycle disruptions, hazards, and threats;</a:t>
            </a:r>
          </a:p>
          <a:p>
            <a:r>
              <a:rPr lang="en-US" dirty="0"/>
              <a:t>• Designs proactive and reactive security functions encompassed within a balanced strategy to control asset loss and associated loss consequences;</a:t>
            </a:r>
          </a:p>
          <a:p>
            <a:r>
              <a:rPr lang="en-US" dirty="0"/>
              <a:t>• Provides security considerations to inform systems engineering efforts with the objective to reduce errors, flaws, and weakness that may constitute security vulnerability leading to unacceptable asset loss and consequences;</a:t>
            </a:r>
          </a:p>
          <a:p>
            <a:r>
              <a:rPr lang="en-US" dirty="0"/>
              <a:t>• Identifies, quantifies, and evaluates the costs/benefits of security functions and considerations to inform analysis of alternatives, engineering trade-offs, and risk treatment decisions;</a:t>
            </a:r>
          </a:p>
          <a:p>
            <a:r>
              <a:rPr lang="en-US" dirty="0"/>
              <a:t>• Performs system security analyses in support of decision making, risk management, and engineering trades;</a:t>
            </a:r>
          </a:p>
          <a:p>
            <a:r>
              <a:rPr lang="en-US" dirty="0"/>
              <a:t>• Demonstrates through evidence-based reasoning, that security claims for the system have been satisfied;</a:t>
            </a:r>
          </a:p>
          <a:p>
            <a:r>
              <a:rPr lang="en-US" dirty="0"/>
              <a:t>• Provides evidence to substantiate claims for the trustworthiness of the system; and </a:t>
            </a:r>
          </a:p>
          <a:p>
            <a:r>
              <a:rPr lang="en-US" dirty="0"/>
              <a:t>• Leverages multiple security and other specialties to address all feasible solutions so as to deliver a trustworthy secure system.</a:t>
            </a:r>
          </a:p>
        </p:txBody>
      </p:sp>
      <p:sp>
        <p:nvSpPr>
          <p:cNvPr id="4" name="Slide Number Placeholder 3"/>
          <p:cNvSpPr>
            <a:spLocks noGrp="1"/>
          </p:cNvSpPr>
          <p:nvPr>
            <p:ph type="sldNum" sz="quarter" idx="5"/>
          </p:nvPr>
        </p:nvSpPr>
        <p:spPr/>
        <p:txBody>
          <a:bodyPr/>
          <a:lstStyle/>
          <a:p>
            <a:fld id="{BF7E5B47-C8D7-4411-A1AF-AC876BAE0FF9}" type="slidenum">
              <a:rPr lang="en-US" smtClean="0"/>
              <a:t>7</a:t>
            </a:fld>
            <a:endParaRPr lang="en-US"/>
          </a:p>
        </p:txBody>
      </p:sp>
    </p:spTree>
    <p:extLst>
      <p:ext uri="{BB962C8B-B14F-4D97-AF65-F5344CB8AC3E}">
        <p14:creationId xmlns:p14="http://schemas.microsoft.com/office/powerpoint/2010/main" val="139307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F3F3F"/>
                </a:solidFill>
                <a:effectLst/>
                <a:latin typeface="Hind" panose="02000000000000000000" pitchFamily="2" charset="0"/>
              </a:rPr>
              <a:t>Functionality and technical security controls</a:t>
            </a:r>
            <a:r>
              <a:rPr lang="en-US" b="0" i="0" dirty="0">
                <a:solidFill>
                  <a:srgbClr val="3F3F3F"/>
                </a:solidFill>
                <a:effectLst/>
                <a:latin typeface="Hind" panose="02000000000000000000" pitchFamily="2" charset="0"/>
              </a:rPr>
              <a:t>. These provide a definition of technical security controls such as access controls, system hardening, security scans, etc.</a:t>
            </a:r>
          </a:p>
          <a:p>
            <a:pPr algn="l">
              <a:buFont typeface="Arial" panose="020B0604020202020204" pitchFamily="34" charset="0"/>
              <a:buChar char="•"/>
            </a:pPr>
            <a:r>
              <a:rPr lang="en-US" b="1" i="0" dirty="0">
                <a:solidFill>
                  <a:srgbClr val="3F3F3F"/>
                </a:solidFill>
                <a:effectLst/>
                <a:latin typeface="Hind" panose="02000000000000000000" pitchFamily="2" charset="0"/>
              </a:rPr>
              <a:t>Software and data integrity protection</a:t>
            </a:r>
            <a:r>
              <a:rPr lang="en-US" b="0" i="0" dirty="0">
                <a:solidFill>
                  <a:srgbClr val="3F3F3F"/>
                </a:solidFill>
                <a:effectLst/>
                <a:latin typeface="Hind" panose="02000000000000000000" pitchFamily="2" charset="0"/>
              </a:rPr>
              <a:t>, a taxonomy of software integrity protection techniques</a:t>
            </a:r>
          </a:p>
          <a:p>
            <a:endParaRPr lang="en-US" dirty="0"/>
          </a:p>
          <a:p>
            <a:r>
              <a:rPr lang="en-US" dirty="0"/>
              <a:t>In order to determine that OSA has the correct topic coverage we need to define the landscape for security architecture. That way we can identify topics that have poor coverage, determine priorities for new patterns, and help the community co-ordinate their activities.</a:t>
            </a:r>
          </a:p>
          <a:p>
            <a:endParaRPr lang="en-US" dirty="0"/>
          </a:p>
          <a:p>
            <a:r>
              <a:rPr lang="en-US" dirty="0"/>
              <a:t>In the perfect world there would be a classification for security architecture that we could adopt, but we do not know an existing potent slicing and dicing (do you?), and while the standards such as NIST, ISO and ISF divide their materials into chapters these do not translate into a security architecture landscape very well.</a:t>
            </a:r>
          </a:p>
          <a:p>
            <a:endParaRPr lang="en-US" dirty="0"/>
          </a:p>
          <a:p>
            <a:r>
              <a:rPr lang="en-US" dirty="0"/>
              <a:t>Therefore the two authors of this article dare to propose a landscape here, that we hope with the help of the community (that is YOU :-) can be refined over time to give a useful reference for OSA as well as the wider world.</a:t>
            </a:r>
          </a:p>
          <a:p>
            <a:endParaRPr lang="en-US" dirty="0"/>
          </a:p>
          <a:p>
            <a:r>
              <a:rPr lang="en-US" dirty="0"/>
              <a:t>The items in this landscape represent the major infrastructure and application architecture topics that keep IT departments busy.</a:t>
            </a:r>
          </a:p>
          <a:p>
            <a:endParaRPr lang="en-US" dirty="0"/>
          </a:p>
          <a:p>
            <a:r>
              <a:rPr lang="en-US" dirty="0"/>
              <a:t>V10: Updated landscape to include additional elements for greater coverage- Legal &amp; Reg, Backup, Change Mgmt, Config and Asset Mgmt, extended Service Operations block, </a:t>
            </a:r>
            <a:r>
              <a:rPr lang="en-US" dirty="0" err="1"/>
              <a:t>reorganised</a:t>
            </a:r>
            <a:r>
              <a:rPr lang="en-US" dirty="0"/>
              <a:t> central security services</a:t>
            </a:r>
          </a:p>
        </p:txBody>
      </p:sp>
      <p:sp>
        <p:nvSpPr>
          <p:cNvPr id="4" name="Slide Number Placeholder 3"/>
          <p:cNvSpPr>
            <a:spLocks noGrp="1"/>
          </p:cNvSpPr>
          <p:nvPr>
            <p:ph type="sldNum" sz="quarter" idx="5"/>
          </p:nvPr>
        </p:nvSpPr>
        <p:spPr/>
        <p:txBody>
          <a:bodyPr/>
          <a:lstStyle/>
          <a:p>
            <a:fld id="{BF7E5B47-C8D7-4411-A1AF-AC876BAE0FF9}" type="slidenum">
              <a:rPr lang="en-US" smtClean="0"/>
              <a:t>41</a:t>
            </a:fld>
            <a:endParaRPr lang="en-US"/>
          </a:p>
        </p:txBody>
      </p:sp>
    </p:spTree>
    <p:extLst>
      <p:ext uri="{BB962C8B-B14F-4D97-AF65-F5344CB8AC3E}">
        <p14:creationId xmlns:p14="http://schemas.microsoft.com/office/powerpoint/2010/main" val="92980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OSA process landscape arranges typical IT (security) processes into areas or capabilities. We differentiate between a pattern landscape which defines architectural patterns of interest, and a process landscape where the purpose is to define expected activities by an Information or Cyber Security function in an </a:t>
            </a:r>
            <a:r>
              <a:rPr lang="en-US" dirty="0" err="1"/>
              <a:t>organisation</a:t>
            </a:r>
            <a:r>
              <a:rPr lang="en-US" dirty="0"/>
              <a:t>.</a:t>
            </a:r>
          </a:p>
          <a:p>
            <a:endParaRPr lang="en-US" dirty="0"/>
          </a:p>
          <a:p>
            <a:r>
              <a:rPr lang="en-US" dirty="0"/>
              <a:t>The process areas are defined based on pre-eminent standards. IT Operations and Service Management for instance reflects typical ITIL processes. Governance is inspired by ISACA. Security Engineering Processes are influenced by the NIST </a:t>
            </a:r>
            <a:r>
              <a:rPr lang="en-US" dirty="0" err="1"/>
              <a:t>CyberSecurity</a:t>
            </a:r>
            <a:r>
              <a:rPr lang="en-US" dirty="0"/>
              <a:t> Framework. This framework has been applied by the authors in a number of highly regulated industries.</a:t>
            </a:r>
          </a:p>
          <a:p>
            <a:endParaRPr lang="en-US" dirty="0"/>
          </a:p>
          <a:p>
            <a:r>
              <a:rPr lang="en-US" dirty="0"/>
              <a:t>Please note that the process landscape includes activities that are the direct responsibility of the Cyber Security team (predominantly Engineering and Operations), as well as activities which will be the responsibility of other teams (Service Management or IT Operations). In these cases the Cyber Security team may place reliance on the other teams and provide guidance on operational priorities such as patch management.</a:t>
            </a:r>
          </a:p>
          <a:p>
            <a:endParaRPr lang="en-US" dirty="0"/>
          </a:p>
          <a:p>
            <a:r>
              <a:rPr lang="en-US" dirty="0"/>
              <a:t>In larger regulated </a:t>
            </a:r>
            <a:r>
              <a:rPr lang="en-US" dirty="0" err="1"/>
              <a:t>organisations</a:t>
            </a:r>
            <a:r>
              <a:rPr lang="en-US" dirty="0"/>
              <a:t> with a developed 3 lines of </a:t>
            </a:r>
            <a:r>
              <a:rPr lang="en-US" dirty="0" err="1"/>
              <a:t>defence</a:t>
            </a:r>
            <a:r>
              <a:rPr lang="en-US" dirty="0"/>
              <a:t> model (1st line operate controls, 2nd line govern and oversee controls operation, 3rd line audit the controls framework) the governance activities will likely be performed by the second line.</a:t>
            </a:r>
          </a:p>
        </p:txBody>
      </p:sp>
      <p:sp>
        <p:nvSpPr>
          <p:cNvPr id="4" name="Slide Number Placeholder 3"/>
          <p:cNvSpPr>
            <a:spLocks noGrp="1"/>
          </p:cNvSpPr>
          <p:nvPr>
            <p:ph type="sldNum" sz="quarter" idx="5"/>
          </p:nvPr>
        </p:nvSpPr>
        <p:spPr/>
        <p:txBody>
          <a:bodyPr/>
          <a:lstStyle/>
          <a:p>
            <a:fld id="{BF7E5B47-C8D7-4411-A1AF-AC876BAE0FF9}" type="slidenum">
              <a:rPr lang="en-US" smtClean="0"/>
              <a:t>42</a:t>
            </a:fld>
            <a:endParaRPr lang="en-US"/>
          </a:p>
        </p:txBody>
      </p:sp>
    </p:spTree>
    <p:extLst>
      <p:ext uri="{BB962C8B-B14F-4D97-AF65-F5344CB8AC3E}">
        <p14:creationId xmlns:p14="http://schemas.microsoft.com/office/powerpoint/2010/main" val="4147194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OSA Taxonomy depicts the entities and relationships that are relevant for OSA. The taxonomy helps to understand how OSA is related to other security concepts, and allows us to consider how we will develop OSA in the future.</a:t>
            </a:r>
          </a:p>
          <a:p>
            <a:endParaRPr lang="en-US" dirty="0"/>
          </a:p>
          <a:p>
            <a:r>
              <a:rPr lang="en-US" dirty="0"/>
              <a:t>You will note from the diagram that the main value that OSA brings you is in relating controls to security architecture, by helping to identify common patterns that occur when you design security architectures to solve security challenges in IT systems. There are hyper links to definitions in the SVG version of the diagram.</a:t>
            </a:r>
          </a:p>
          <a:p>
            <a:endParaRPr lang="en-US" dirty="0"/>
          </a:p>
          <a:p>
            <a:r>
              <a:rPr lang="en-US" dirty="0"/>
              <a:t>Currently OSA is focused on </a:t>
            </a:r>
            <a:r>
              <a:rPr lang="en-US" dirty="0">
                <a:hlinkClick r:id="rId3"/>
              </a:rPr>
              <a:t>controls</a:t>
            </a:r>
            <a:r>
              <a:rPr lang="en-US" dirty="0"/>
              <a:t>, and </a:t>
            </a:r>
            <a:r>
              <a:rPr lang="en-US" dirty="0">
                <a:hlinkClick r:id="rId4"/>
              </a:rPr>
              <a:t>patterns</a:t>
            </a:r>
            <a:endParaRPr lang="en-US" dirty="0"/>
          </a:p>
          <a:p>
            <a:endParaRPr lang="en-US" dirty="0"/>
          </a:p>
          <a:p>
            <a:r>
              <a:rPr lang="en-US" dirty="0"/>
              <a:t>We have some mappings in the catalog to other control frameworks and policy sets such as ISO and COBIT, but plan to add more, for example PCI-DSS, FSA, APRA. We also want to create a consistent set of generic polices (or principles and control objectives) as we think that ISO and ISF SOGP are not consistent enough, and COBIT is not granular enough for IT Security control objectives.</a:t>
            </a:r>
          </a:p>
          <a:p>
            <a:endParaRPr lang="en-US" dirty="0"/>
          </a:p>
          <a:p>
            <a:r>
              <a:rPr lang="en-US" dirty="0"/>
              <a:t>Our </a:t>
            </a:r>
            <a:r>
              <a:rPr lang="en-US" dirty="0">
                <a:hlinkClick r:id="rId5"/>
              </a:rPr>
              <a:t>threat catalog</a:t>
            </a:r>
            <a:r>
              <a:rPr lang="en-US" dirty="0"/>
              <a:t> is still taking shape, and while we plan to supplement the control catalog with tests this has not been started.</a:t>
            </a:r>
          </a:p>
          <a:p>
            <a:endParaRPr lang="en-US" dirty="0"/>
          </a:p>
          <a:p>
            <a:r>
              <a:rPr lang="en-US" dirty="0"/>
              <a:t>We also believe we have some exciting ideas for helping you formulate IT strategy as part of your Information Security Management System planning, that will make it easier to </a:t>
            </a:r>
            <a:r>
              <a:rPr lang="en-US" dirty="0" err="1"/>
              <a:t>prioritise</a:t>
            </a:r>
            <a:r>
              <a:rPr lang="en-US" dirty="0"/>
              <a:t> and plan investments to ensure you maintain appropriate security levels and meet your business goals.</a:t>
            </a:r>
          </a:p>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45</a:t>
            </a:fld>
            <a:endParaRPr lang="en-US"/>
          </a:p>
        </p:txBody>
      </p:sp>
    </p:spTree>
    <p:extLst>
      <p:ext uri="{BB962C8B-B14F-4D97-AF65-F5344CB8AC3E}">
        <p14:creationId xmlns:p14="http://schemas.microsoft.com/office/powerpoint/2010/main" val="840208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11</a:t>
            </a:fld>
            <a:endParaRPr lang="en-US"/>
          </a:p>
        </p:txBody>
      </p:sp>
    </p:spTree>
    <p:extLst>
      <p:ext uri="{BB962C8B-B14F-4D97-AF65-F5344CB8AC3E}">
        <p14:creationId xmlns:p14="http://schemas.microsoft.com/office/powerpoint/2010/main" val="171560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SYSTEM - Combination of interacting elements organized to achieve one or more stated purposes. Examples include: general and special-purpose information systems; command, control, and communication systems; industrial/process control systems; weapons systems; medical devices and treatment systems; social networking systems; and financial, banking, and merchandising transaction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SYSTEM ELEMENT - Member of a set of elements that constitute a system. Examples include: hardware; software; firmware; data; facilities; materials; humans; processes; and procedures.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SYSTEM-OF-INTEREST - System that is the focus of the systems engineering effort.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ENABLING SYSTEM - System that supports a system-of-interest during its life cycle stages but does not necessarily contribute directly to its function during operation. Examples include: modeling, simulation, and design tools; test scenario generators and test harnesses; training system and tools; software and firmware compilers; hardware design tools, and fabrication and manufacturing systems.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OTHER SYSTEM - System that interacts with the system-of-interest in its operational environment. Examples include: a global positioning system space vehicle being an “other system” interacting with a GPS receiver as the “system-of-interest.”</a:t>
            </a:r>
          </a:p>
        </p:txBody>
      </p:sp>
      <p:sp>
        <p:nvSpPr>
          <p:cNvPr id="4" name="Slide Number Placeholder 3"/>
          <p:cNvSpPr>
            <a:spLocks noGrp="1"/>
          </p:cNvSpPr>
          <p:nvPr>
            <p:ph type="sldNum" sz="quarter" idx="5"/>
          </p:nvPr>
        </p:nvSpPr>
        <p:spPr/>
        <p:txBody>
          <a:bodyPr/>
          <a:lstStyle/>
          <a:p>
            <a:fld id="{BF7E5B47-C8D7-4411-A1AF-AC876BAE0FF9}" type="slidenum">
              <a:rPr lang="en-US" smtClean="0"/>
              <a:t>12</a:t>
            </a:fld>
            <a:endParaRPr lang="en-US"/>
          </a:p>
        </p:txBody>
      </p:sp>
    </p:spTree>
    <p:extLst>
      <p:ext uri="{BB962C8B-B14F-4D97-AF65-F5344CB8AC3E}">
        <p14:creationId xmlns:p14="http://schemas.microsoft.com/office/powerpoint/2010/main" val="303596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2E96189C-0BA3-A8F4-2C71-194D2840F289}"/>
              </a:ext>
            </a:extLst>
          </p:cNvPr>
          <p:cNvSpPr>
            <a:spLocks noGrp="1" noChangeArrowheads="1"/>
          </p:cNvSpPr>
          <p:nvPr>
            <p:ph type="sldNum" sz="quarter" idx="5"/>
          </p:nvPr>
        </p:nvSpPr>
        <p:spPr>
          <a:ln/>
        </p:spPr>
        <p:txBody>
          <a:bodyPr/>
          <a:lstStyle/>
          <a:p>
            <a:fld id="{B9C7914F-730F-451D-8929-0EBDAB98FB26}" type="slidenum">
              <a:rPr lang="en-US" altLang="en-US"/>
              <a:pPr/>
              <a:t>26</a:t>
            </a:fld>
            <a:endParaRPr lang="en-US" altLang="en-US"/>
          </a:p>
        </p:txBody>
      </p:sp>
      <p:sp>
        <p:nvSpPr>
          <p:cNvPr id="747522" name="Rectangle 2">
            <a:extLst>
              <a:ext uri="{FF2B5EF4-FFF2-40B4-BE49-F238E27FC236}">
                <a16:creationId xmlns:a16="http://schemas.microsoft.com/office/drawing/2014/main" id="{DA937159-FDE1-2417-671D-23629DC10C37}"/>
              </a:ext>
            </a:extLst>
          </p:cNvPr>
          <p:cNvSpPr>
            <a:spLocks noGrp="1" noRot="1" noChangeAspect="1" noChangeArrowheads="1" noTextEdit="1"/>
          </p:cNvSpPr>
          <p:nvPr>
            <p:ph type="sldImg"/>
          </p:nvPr>
        </p:nvSpPr>
        <p:spPr>
          <a:ln/>
        </p:spPr>
      </p:sp>
      <p:sp>
        <p:nvSpPr>
          <p:cNvPr id="747523" name="Rectangle 3">
            <a:extLst>
              <a:ext uri="{FF2B5EF4-FFF2-40B4-BE49-F238E27FC236}">
                <a16:creationId xmlns:a16="http://schemas.microsoft.com/office/drawing/2014/main" id="{39F5A07E-8251-9528-26AB-66937CE23CA7}"/>
              </a:ext>
            </a:extLst>
          </p:cNvPr>
          <p:cNvSpPr>
            <a:spLocks noGrp="1" noChangeArrowheads="1"/>
          </p:cNvSpPr>
          <p:nvPr>
            <p:ph type="body" idx="1"/>
          </p:nvPr>
        </p:nvSpPr>
        <p:spPr/>
        <p:txBody>
          <a:bodyPr/>
          <a:lstStyle/>
          <a:p>
            <a:r>
              <a:rPr lang="en-US" altLang="en-US"/>
              <a:t>Something for everyone in the room.  Managers, Technical staff, and operations staff.   Much more detailed than ISO.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30</a:t>
            </a:fld>
            <a:endParaRPr lang="en-US"/>
          </a:p>
        </p:txBody>
      </p:sp>
    </p:spTree>
    <p:extLst>
      <p:ext uri="{BB962C8B-B14F-4D97-AF65-F5344CB8AC3E}">
        <p14:creationId xmlns:p14="http://schemas.microsoft.com/office/powerpoint/2010/main" val="291017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Open Sans" panose="020B0606030504020204" pitchFamily="34" charset="0"/>
              </a:rPr>
              <a:t>Columns of Zachman Framework</a:t>
            </a:r>
          </a:p>
          <a:p>
            <a:pPr algn="l"/>
            <a:r>
              <a:rPr lang="en-US" b="0" i="0" dirty="0">
                <a:solidFill>
                  <a:srgbClr val="737C85"/>
                </a:solidFill>
                <a:effectLst/>
                <a:latin typeface="Open Sans" panose="020B0606030504020204" pitchFamily="34" charset="0"/>
              </a:rPr>
              <a:t>The columns represent the interrogatives or questions that are asked of the enterprise. These are:</a:t>
            </a:r>
          </a:p>
          <a:p>
            <a:pPr algn="l">
              <a:buFont typeface="Arial" panose="020B0604020202020204" pitchFamily="34" charset="0"/>
              <a:buChar char="•"/>
            </a:pPr>
            <a:r>
              <a:rPr lang="en-US" b="1" i="0" dirty="0">
                <a:solidFill>
                  <a:srgbClr val="737C85"/>
                </a:solidFill>
                <a:effectLst/>
                <a:latin typeface="Open Sans" panose="020B0606030504020204" pitchFamily="34" charset="0"/>
              </a:rPr>
              <a:t>What</a:t>
            </a:r>
            <a:r>
              <a:rPr lang="en-US" b="0" i="0" dirty="0">
                <a:solidFill>
                  <a:srgbClr val="737C85"/>
                </a:solidFill>
                <a:effectLst/>
                <a:latin typeface="Open Sans" panose="020B0606030504020204" pitchFamily="34" charset="0"/>
              </a:rPr>
              <a:t> (data) - what is the business data, information or objects?</a:t>
            </a:r>
          </a:p>
          <a:p>
            <a:pPr algn="l">
              <a:buFont typeface="Arial" panose="020B0604020202020204" pitchFamily="34" charset="0"/>
              <a:buChar char="•"/>
            </a:pPr>
            <a:r>
              <a:rPr lang="en-US" b="1" i="0" dirty="0">
                <a:solidFill>
                  <a:srgbClr val="737C85"/>
                </a:solidFill>
                <a:effectLst/>
                <a:latin typeface="Open Sans" panose="020B0606030504020204" pitchFamily="34" charset="0"/>
              </a:rPr>
              <a:t>How</a:t>
            </a:r>
            <a:r>
              <a:rPr lang="en-US" b="0" i="0" dirty="0">
                <a:solidFill>
                  <a:srgbClr val="737C85"/>
                </a:solidFill>
                <a:effectLst/>
                <a:latin typeface="Open Sans" panose="020B0606030504020204" pitchFamily="34" charset="0"/>
              </a:rPr>
              <a:t> (function) - how does the business work, i.e., what are the business' processes?</a:t>
            </a:r>
          </a:p>
          <a:p>
            <a:pPr algn="l">
              <a:buFont typeface="Arial" panose="020B0604020202020204" pitchFamily="34" charset="0"/>
              <a:buChar char="•"/>
            </a:pPr>
            <a:r>
              <a:rPr lang="en-US" b="1" i="0" dirty="0">
                <a:solidFill>
                  <a:srgbClr val="737C85"/>
                </a:solidFill>
                <a:effectLst/>
                <a:latin typeface="Open Sans" panose="020B0606030504020204" pitchFamily="34" charset="0"/>
              </a:rPr>
              <a:t>Where</a:t>
            </a:r>
            <a:r>
              <a:rPr lang="en-US" b="0" i="0" dirty="0">
                <a:solidFill>
                  <a:srgbClr val="737C85"/>
                </a:solidFill>
                <a:effectLst/>
                <a:latin typeface="Open Sans" panose="020B0606030504020204" pitchFamily="34" charset="0"/>
              </a:rPr>
              <a:t> (network) - where are the businesses operations?</a:t>
            </a:r>
          </a:p>
          <a:p>
            <a:pPr algn="l">
              <a:buFont typeface="Arial" panose="020B0604020202020204" pitchFamily="34" charset="0"/>
              <a:buChar char="•"/>
            </a:pPr>
            <a:r>
              <a:rPr lang="en-US" b="1" i="0" dirty="0">
                <a:solidFill>
                  <a:srgbClr val="737C85"/>
                </a:solidFill>
                <a:effectLst/>
                <a:latin typeface="Open Sans" panose="020B0606030504020204" pitchFamily="34" charset="0"/>
              </a:rPr>
              <a:t>Who</a:t>
            </a:r>
            <a:r>
              <a:rPr lang="en-US" b="0" i="0" dirty="0">
                <a:solidFill>
                  <a:srgbClr val="737C85"/>
                </a:solidFill>
                <a:effectLst/>
                <a:latin typeface="Open Sans" panose="020B0606030504020204" pitchFamily="34" charset="0"/>
              </a:rPr>
              <a:t> (people) - who are the people that run the business, what are the business units and their hierarchy?</a:t>
            </a:r>
          </a:p>
          <a:p>
            <a:pPr algn="l">
              <a:buFont typeface="Arial" panose="020B0604020202020204" pitchFamily="34" charset="0"/>
              <a:buChar char="•"/>
            </a:pPr>
            <a:r>
              <a:rPr lang="en-US" b="1" i="0" dirty="0">
                <a:solidFill>
                  <a:srgbClr val="737C85"/>
                </a:solidFill>
                <a:effectLst/>
                <a:latin typeface="Open Sans" panose="020B0606030504020204" pitchFamily="34" charset="0"/>
              </a:rPr>
              <a:t>When</a:t>
            </a:r>
            <a:r>
              <a:rPr lang="en-US" b="0" i="0" dirty="0">
                <a:solidFill>
                  <a:srgbClr val="737C85"/>
                </a:solidFill>
                <a:effectLst/>
                <a:latin typeface="Open Sans" panose="020B0606030504020204" pitchFamily="34" charset="0"/>
              </a:rPr>
              <a:t> (time) - when are the business processes performed, i.e., what are the business schedules and workflows?</a:t>
            </a:r>
          </a:p>
          <a:p>
            <a:pPr algn="l">
              <a:buFont typeface="Arial" panose="020B0604020202020204" pitchFamily="34" charset="0"/>
              <a:buChar char="•"/>
            </a:pPr>
            <a:r>
              <a:rPr lang="en-US" b="1" i="0" dirty="0">
                <a:solidFill>
                  <a:srgbClr val="737C85"/>
                </a:solidFill>
                <a:effectLst/>
                <a:latin typeface="Open Sans" panose="020B0606030504020204" pitchFamily="34" charset="0"/>
              </a:rPr>
              <a:t>Why</a:t>
            </a:r>
            <a:r>
              <a:rPr lang="en-US" b="0" i="0" dirty="0">
                <a:solidFill>
                  <a:srgbClr val="737C85"/>
                </a:solidFill>
                <a:effectLst/>
                <a:latin typeface="Open Sans" panose="020B0606030504020204" pitchFamily="34" charset="0"/>
              </a:rPr>
              <a:t> (motivation) - why is the solution the one chosen? How was that derived from? What motivates the performance of certain activities?</a:t>
            </a:r>
          </a:p>
          <a:p>
            <a:endParaRPr lang="en-US" dirty="0"/>
          </a:p>
          <a:p>
            <a:pPr algn="l"/>
            <a:r>
              <a:rPr lang="en-US" b="0" i="0" dirty="0">
                <a:solidFill>
                  <a:srgbClr val="333333"/>
                </a:solidFill>
                <a:effectLst/>
                <a:latin typeface="Open Sans" panose="020B0606030504020204" pitchFamily="34" charset="0"/>
              </a:rPr>
              <a:t>Rows of Zachman Framework</a:t>
            </a:r>
          </a:p>
          <a:p>
            <a:pPr algn="l"/>
            <a:r>
              <a:rPr lang="en-US" b="0" i="0" dirty="0">
                <a:solidFill>
                  <a:srgbClr val="737C85"/>
                </a:solidFill>
                <a:effectLst/>
                <a:latin typeface="Open Sans" panose="020B0606030504020204" pitchFamily="34" charset="0"/>
              </a:rPr>
              <a:t>Each row represents a distinct view of the </a:t>
            </a:r>
            <a:r>
              <a:rPr lang="en-US" b="0" i="0" dirty="0" err="1">
                <a:solidFill>
                  <a:srgbClr val="737C85"/>
                </a:solidFill>
                <a:effectLst/>
                <a:latin typeface="Open Sans" panose="020B0606030504020204" pitchFamily="34" charset="0"/>
              </a:rPr>
              <a:t>organisation</a:t>
            </a:r>
            <a:r>
              <a:rPr lang="en-US" b="0" i="0" dirty="0">
                <a:solidFill>
                  <a:srgbClr val="737C85"/>
                </a:solidFill>
                <a:effectLst/>
                <a:latin typeface="Open Sans" panose="020B0606030504020204" pitchFamily="34" charset="0"/>
              </a:rPr>
              <a:t>, from the perspective of different stakeholders. These are ordered in a desired priority sequence. A row is allocated to each of the following stakeholders:</a:t>
            </a:r>
          </a:p>
          <a:p>
            <a:pPr algn="l">
              <a:buFont typeface="Arial" panose="020B0604020202020204" pitchFamily="34" charset="0"/>
              <a:buChar char="•"/>
            </a:pPr>
            <a:r>
              <a:rPr lang="en-US" b="1" i="0" dirty="0">
                <a:solidFill>
                  <a:srgbClr val="737C85"/>
                </a:solidFill>
                <a:effectLst/>
                <a:latin typeface="Open Sans" panose="020B0606030504020204" pitchFamily="34" charset="0"/>
              </a:rPr>
              <a:t>Planner's View</a:t>
            </a:r>
            <a:r>
              <a:rPr lang="en-US" b="0" i="0" dirty="0">
                <a:solidFill>
                  <a:srgbClr val="737C85"/>
                </a:solidFill>
                <a:effectLst/>
                <a:latin typeface="Open Sans" panose="020B0606030504020204" pitchFamily="34" charset="0"/>
              </a:rPr>
              <a:t> (Scope Contexts) - This view describes the business purpose and strategy, which defines the playing field for the other views. It serves as the context within which the other views will be derived and managed.</a:t>
            </a:r>
          </a:p>
          <a:p>
            <a:pPr algn="l">
              <a:buFont typeface="Arial" panose="020B0604020202020204" pitchFamily="34" charset="0"/>
              <a:buChar char="•"/>
            </a:pPr>
            <a:r>
              <a:rPr lang="en-US" b="1" i="0" dirty="0">
                <a:solidFill>
                  <a:srgbClr val="737C85"/>
                </a:solidFill>
                <a:effectLst/>
                <a:latin typeface="Open Sans" panose="020B0606030504020204" pitchFamily="34" charset="0"/>
              </a:rPr>
              <a:t>Owner's View</a:t>
            </a:r>
            <a:r>
              <a:rPr lang="en-US" b="0" i="0" dirty="0">
                <a:solidFill>
                  <a:srgbClr val="737C85"/>
                </a:solidFill>
                <a:effectLst/>
                <a:latin typeface="Open Sans" panose="020B0606030504020204" pitchFamily="34" charset="0"/>
              </a:rPr>
              <a:t> (Business Concepts) - This is a description of the organization within which the information system must function. Analyzing this view reveals which parts of the enterprise can be automated.</a:t>
            </a:r>
          </a:p>
          <a:p>
            <a:pPr algn="l">
              <a:buFont typeface="Arial" panose="020B0604020202020204" pitchFamily="34" charset="0"/>
              <a:buChar char="•"/>
            </a:pPr>
            <a:r>
              <a:rPr lang="en-US" b="1" i="0" dirty="0">
                <a:solidFill>
                  <a:srgbClr val="737C85"/>
                </a:solidFill>
                <a:effectLst/>
                <a:latin typeface="Open Sans" panose="020B0606030504020204" pitchFamily="34" charset="0"/>
              </a:rPr>
              <a:t>Designer's View</a:t>
            </a:r>
            <a:r>
              <a:rPr lang="en-US" b="0" i="0" dirty="0">
                <a:solidFill>
                  <a:srgbClr val="737C85"/>
                </a:solidFill>
                <a:effectLst/>
                <a:latin typeface="Open Sans" panose="020B0606030504020204" pitchFamily="34" charset="0"/>
              </a:rPr>
              <a:t> (System Logic) - This view outlines how the system will satisfy the organization's information needs. The representation is free from solution specific aspects or production specific constraints.</a:t>
            </a:r>
          </a:p>
          <a:p>
            <a:pPr algn="l">
              <a:buFont typeface="Arial" panose="020B0604020202020204" pitchFamily="34" charset="0"/>
              <a:buChar char="•"/>
            </a:pPr>
            <a:r>
              <a:rPr lang="en-US" b="1" i="0" dirty="0">
                <a:solidFill>
                  <a:srgbClr val="737C85"/>
                </a:solidFill>
                <a:effectLst/>
                <a:latin typeface="Open Sans" panose="020B0606030504020204" pitchFamily="34" charset="0"/>
              </a:rPr>
              <a:t>Implementer's View</a:t>
            </a:r>
            <a:r>
              <a:rPr lang="en-US" b="0" i="0" dirty="0">
                <a:solidFill>
                  <a:srgbClr val="737C85"/>
                </a:solidFill>
                <a:effectLst/>
                <a:latin typeface="Open Sans" panose="020B0606030504020204" pitchFamily="34" charset="0"/>
              </a:rPr>
              <a:t> (Technology Physics) - This is a representation of how the system will be implemented. It makes specific solutions and technologies apparent and addresses production constraints.</a:t>
            </a:r>
          </a:p>
          <a:p>
            <a:pPr algn="l">
              <a:buFont typeface="Arial" panose="020B0604020202020204" pitchFamily="34" charset="0"/>
              <a:buChar char="•"/>
            </a:pPr>
            <a:r>
              <a:rPr lang="en-US" b="1" i="0" dirty="0">
                <a:solidFill>
                  <a:srgbClr val="737C85"/>
                </a:solidFill>
                <a:effectLst/>
                <a:latin typeface="Open Sans" panose="020B0606030504020204" pitchFamily="34" charset="0"/>
              </a:rPr>
              <a:t>Sub-Constructor's View</a:t>
            </a:r>
            <a:r>
              <a:rPr lang="en-US" b="0" i="0" dirty="0">
                <a:solidFill>
                  <a:srgbClr val="737C85"/>
                </a:solidFill>
                <a:effectLst/>
                <a:latin typeface="Open Sans" panose="020B0606030504020204" pitchFamily="34" charset="0"/>
              </a:rPr>
              <a:t> (Component Assembles) - These representations illustrate the implementation-specific details of certain system elements: parts that need further clarification before production can begin. This view is less architecturally significant than the others because it is more concerned with a part of the system than with the whole.</a:t>
            </a:r>
          </a:p>
          <a:p>
            <a:pPr algn="l">
              <a:buFont typeface="Arial" panose="020B0604020202020204" pitchFamily="34" charset="0"/>
              <a:buChar char="•"/>
            </a:pPr>
            <a:r>
              <a:rPr lang="en-US" b="1" i="0" dirty="0">
                <a:solidFill>
                  <a:srgbClr val="737C85"/>
                </a:solidFill>
                <a:effectLst/>
                <a:latin typeface="Open Sans" panose="020B0606030504020204" pitchFamily="34" charset="0"/>
              </a:rPr>
              <a:t>User's View</a:t>
            </a:r>
            <a:r>
              <a:rPr lang="en-US" b="0" i="0" dirty="0">
                <a:solidFill>
                  <a:srgbClr val="737C85"/>
                </a:solidFill>
                <a:effectLst/>
                <a:latin typeface="Open Sans" panose="020B0606030504020204" pitchFamily="34" charset="0"/>
              </a:rPr>
              <a:t> (Operations Classes) - This is a view of the functioning system in its operational environment.</a:t>
            </a:r>
          </a:p>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31</a:t>
            </a:fld>
            <a:endParaRPr lang="en-US"/>
          </a:p>
        </p:txBody>
      </p:sp>
    </p:spTree>
    <p:extLst>
      <p:ext uri="{BB962C8B-B14F-4D97-AF65-F5344CB8AC3E}">
        <p14:creationId xmlns:p14="http://schemas.microsoft.com/office/powerpoint/2010/main" val="161505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F3F3F"/>
                </a:solidFill>
                <a:effectLst/>
                <a:latin typeface="Hind" panose="02000000000000000000" pitchFamily="2" charset="0"/>
              </a:rPr>
              <a:t>The business attribute model</a:t>
            </a:r>
            <a:r>
              <a:rPr lang="en-US" b="0" i="0" dirty="0">
                <a:solidFill>
                  <a:srgbClr val="3F3F3F"/>
                </a:solidFill>
                <a:effectLst/>
                <a:latin typeface="Hind" panose="02000000000000000000" pitchFamily="2" charset="0"/>
              </a:rPr>
              <a:t> - the heart of SABSA. The business attribute model is an abstraction of real-life business requirements, detailing definitions and guidelines for a variety of important business attributes.</a:t>
            </a:r>
          </a:p>
          <a:p>
            <a:pPr algn="l">
              <a:buFont typeface="Arial" panose="020B0604020202020204" pitchFamily="34" charset="0"/>
              <a:buChar char="•"/>
            </a:pPr>
            <a:r>
              <a:rPr lang="en-US" b="1" i="0" dirty="0">
                <a:solidFill>
                  <a:srgbClr val="3F3F3F"/>
                </a:solidFill>
                <a:effectLst/>
                <a:latin typeface="Hind" panose="02000000000000000000" pitchFamily="2" charset="0"/>
              </a:rPr>
              <a:t>A defined security strategy</a:t>
            </a:r>
            <a:r>
              <a:rPr lang="en-US" b="0" i="0" dirty="0">
                <a:solidFill>
                  <a:srgbClr val="3F3F3F"/>
                </a:solidFill>
                <a:effectLst/>
                <a:latin typeface="Hind" panose="02000000000000000000" pitchFamily="2" charset="0"/>
              </a:rPr>
              <a:t>, mapped to control objectives and business attribute profile.</a:t>
            </a:r>
          </a:p>
          <a:p>
            <a:pPr algn="l">
              <a:buFont typeface="Arial" panose="020B0604020202020204" pitchFamily="34" charset="0"/>
              <a:buChar char="•"/>
            </a:pPr>
            <a:r>
              <a:rPr lang="en-US" b="1" i="0" dirty="0">
                <a:solidFill>
                  <a:srgbClr val="3F3F3F"/>
                </a:solidFill>
                <a:effectLst/>
                <a:latin typeface="Hind" panose="02000000000000000000" pitchFamily="2" charset="0"/>
              </a:rPr>
              <a:t>Security policy architecture</a:t>
            </a:r>
            <a:r>
              <a:rPr lang="en-US" b="0" i="0" dirty="0">
                <a:solidFill>
                  <a:srgbClr val="3F3F3F"/>
                </a:solidFill>
                <a:effectLst/>
                <a:latin typeface="Hind" panose="02000000000000000000" pitchFamily="2" charset="0"/>
              </a:rPr>
              <a:t>, which covers security and domain policies that an organization should follow, complied to the latest security standards and regulatory bodies.</a:t>
            </a:r>
          </a:p>
          <a:p>
            <a:pPr algn="l">
              <a:buFont typeface="Arial" panose="020B0604020202020204" pitchFamily="34" charset="0"/>
              <a:buChar char="•"/>
            </a:pPr>
            <a:r>
              <a:rPr lang="en-US" b="1" i="0" dirty="0">
                <a:solidFill>
                  <a:srgbClr val="3F3F3F"/>
                </a:solidFill>
                <a:effectLst/>
                <a:latin typeface="Hind" panose="02000000000000000000" pitchFamily="2" charset="0"/>
              </a:rPr>
              <a:t>Defined security services</a:t>
            </a:r>
            <a:r>
              <a:rPr lang="en-US" b="0" i="0" dirty="0">
                <a:solidFill>
                  <a:srgbClr val="3F3F3F"/>
                </a:solidFill>
                <a:effectLst/>
                <a:latin typeface="Hind" panose="02000000000000000000" pitchFamily="2" charset="0"/>
              </a:rPr>
              <a:t>. These should be based on security policies, business strategies and control objectives.</a:t>
            </a:r>
          </a:p>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35</a:t>
            </a:fld>
            <a:endParaRPr lang="en-US"/>
          </a:p>
        </p:txBody>
      </p:sp>
    </p:spTree>
    <p:extLst>
      <p:ext uri="{BB962C8B-B14F-4D97-AF65-F5344CB8AC3E}">
        <p14:creationId xmlns:p14="http://schemas.microsoft.com/office/powerpoint/2010/main" val="2060533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F3F3F"/>
                </a:solidFill>
                <a:effectLst/>
                <a:latin typeface="Hind" panose="02000000000000000000" pitchFamily="2" charset="0"/>
              </a:rPr>
              <a:t>Definition of </a:t>
            </a:r>
            <a:r>
              <a:rPr lang="en-US" b="1" i="0" dirty="0">
                <a:solidFill>
                  <a:srgbClr val="3F3F3F"/>
                </a:solidFill>
                <a:effectLst/>
                <a:latin typeface="Hind" panose="02000000000000000000" pitchFamily="2" charset="0"/>
              </a:rPr>
              <a:t>business principles, goals and drivers</a:t>
            </a:r>
            <a:r>
              <a:rPr lang="en-US" b="0" i="0" dirty="0">
                <a:solidFill>
                  <a:srgbClr val="3F3F3F"/>
                </a:solidFill>
                <a:effectLst/>
                <a:latin typeface="Hind" panose="02000000000000000000" pitchFamily="2" charset="0"/>
              </a:rPr>
              <a:t>.</a:t>
            </a:r>
          </a:p>
          <a:p>
            <a:pPr algn="l">
              <a:buFont typeface="Arial" panose="020B0604020202020204" pitchFamily="34" charset="0"/>
              <a:buChar char="•"/>
            </a:pPr>
            <a:r>
              <a:rPr lang="en-US" b="1" i="0" dirty="0">
                <a:solidFill>
                  <a:srgbClr val="3F3F3F"/>
                </a:solidFill>
                <a:effectLst/>
                <a:latin typeface="Hind" panose="02000000000000000000" pitchFamily="2" charset="0"/>
              </a:rPr>
              <a:t>Security architecture roadmaps</a:t>
            </a:r>
            <a:r>
              <a:rPr lang="en-US" b="0" i="0" dirty="0">
                <a:solidFill>
                  <a:srgbClr val="3F3F3F"/>
                </a:solidFill>
                <a:effectLst/>
                <a:latin typeface="Hind" panose="02000000000000000000" pitchFamily="2" charset="0"/>
              </a:rPr>
              <a:t> - or in other words, a list of individual work packages that will define the target security architecture and show progression from the as-is state to the desired state within agreed timelines.</a:t>
            </a:r>
          </a:p>
          <a:p>
            <a:pPr algn="l">
              <a:buFont typeface="Arial" panose="020B0604020202020204" pitchFamily="34" charset="0"/>
              <a:buChar char="•"/>
            </a:pPr>
            <a:r>
              <a:rPr lang="en-US" b="1" i="0" dirty="0">
                <a:solidFill>
                  <a:srgbClr val="3F3F3F"/>
                </a:solidFill>
                <a:effectLst/>
                <a:latin typeface="Hind" panose="02000000000000000000" pitchFamily="2" charset="0"/>
              </a:rPr>
              <a:t>Security architecture building blocks</a:t>
            </a:r>
            <a:r>
              <a:rPr lang="en-US" b="0" i="0" dirty="0">
                <a:solidFill>
                  <a:srgbClr val="3F3F3F"/>
                </a:solidFill>
                <a:effectLst/>
                <a:latin typeface="Hind" panose="02000000000000000000" pitchFamily="2" charset="0"/>
              </a:rPr>
              <a:t>. A building block is a package of functionality designed to meet the business needs across an organization.</a:t>
            </a:r>
          </a:p>
          <a:p>
            <a:pPr algn="l">
              <a:buFont typeface="Arial" panose="020B0604020202020204" pitchFamily="34" charset="0"/>
              <a:buChar char="•"/>
            </a:pPr>
            <a:r>
              <a:rPr lang="en-US" b="1" i="0" dirty="0">
                <a:solidFill>
                  <a:srgbClr val="3F3F3F"/>
                </a:solidFill>
                <a:effectLst/>
                <a:latin typeface="Hind" panose="02000000000000000000" pitchFamily="2" charset="0"/>
              </a:rPr>
              <a:t>Specification of security architecture requirements</a:t>
            </a:r>
            <a:r>
              <a:rPr lang="en-US" b="0" i="0" dirty="0">
                <a:solidFill>
                  <a:srgbClr val="3F3F3F"/>
                </a:solidFill>
                <a:effectLst/>
                <a:latin typeface="Hind" panose="02000000000000000000" pitchFamily="2" charset="0"/>
              </a:rPr>
              <a:t>. This provides a quantitative view of the solution, stating measurable criteria that must be met during implementation.</a:t>
            </a:r>
          </a:p>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37</a:t>
            </a:fld>
            <a:endParaRPr lang="en-US"/>
          </a:p>
        </p:txBody>
      </p:sp>
    </p:spTree>
    <p:extLst>
      <p:ext uri="{BB962C8B-B14F-4D97-AF65-F5344CB8AC3E}">
        <p14:creationId xmlns:p14="http://schemas.microsoft.com/office/powerpoint/2010/main" val="189480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E5B47-C8D7-4411-A1AF-AC876BAE0FF9}" type="slidenum">
              <a:rPr lang="en-US" smtClean="0"/>
              <a:t>39</a:t>
            </a:fld>
            <a:endParaRPr lang="en-US"/>
          </a:p>
        </p:txBody>
      </p:sp>
    </p:spTree>
    <p:extLst>
      <p:ext uri="{BB962C8B-B14F-4D97-AF65-F5344CB8AC3E}">
        <p14:creationId xmlns:p14="http://schemas.microsoft.com/office/powerpoint/2010/main" val="1085796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2/27/2023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54458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21016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73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5491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2/27/2023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54817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016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191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223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723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2/27/2023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256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2/27/2023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2523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2/27/2023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31347059"/>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src.nist.gov/publications/detail/sp/800-160/vol-1-rev-1/fina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www.opensecurityarchitecture.org/"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opensecurityarchitecture.org/cms/media/OSA_Actors_version_06.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opensecurityarchitecture.org/cms/library/patternlandscap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B7856644-4E57-43F6-A462-9640874C8D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28D5-E10E-42F1-B5F2-EA1A35DCFFA6}"/>
              </a:ext>
            </a:extLst>
          </p:cNvPr>
          <p:cNvSpPr>
            <a:spLocks noGrp="1"/>
          </p:cNvSpPr>
          <p:nvPr>
            <p:ph type="ctrTitle"/>
          </p:nvPr>
        </p:nvSpPr>
        <p:spPr>
          <a:xfrm>
            <a:off x="372723" y="4956811"/>
            <a:ext cx="11439414" cy="897439"/>
          </a:xfrm>
        </p:spPr>
        <p:txBody>
          <a:bodyPr>
            <a:normAutofit/>
          </a:bodyPr>
          <a:lstStyle/>
          <a:p>
            <a:r>
              <a:rPr lang="en-US" sz="4400" dirty="0">
                <a:solidFill>
                  <a:schemeClr val="tx1"/>
                </a:solidFill>
              </a:rPr>
              <a:t>Security Architecture and Design</a:t>
            </a:r>
          </a:p>
        </p:txBody>
      </p:sp>
      <p:sp>
        <p:nvSpPr>
          <p:cNvPr id="3" name="Subtitle 2">
            <a:extLst>
              <a:ext uri="{FF2B5EF4-FFF2-40B4-BE49-F238E27FC236}">
                <a16:creationId xmlns:a16="http://schemas.microsoft.com/office/drawing/2014/main" id="{304629E4-8678-4A4F-8C8B-D5DEC750F417}"/>
              </a:ext>
            </a:extLst>
          </p:cNvPr>
          <p:cNvSpPr>
            <a:spLocks noGrp="1"/>
          </p:cNvSpPr>
          <p:nvPr>
            <p:ph type="subTitle" idx="1"/>
          </p:nvPr>
        </p:nvSpPr>
        <p:spPr>
          <a:xfrm>
            <a:off x="764275" y="5783001"/>
            <a:ext cx="10656310" cy="425961"/>
          </a:xfrm>
        </p:spPr>
        <p:txBody>
          <a:bodyPr>
            <a:normAutofit/>
          </a:bodyPr>
          <a:lstStyle/>
          <a:p>
            <a:pPr>
              <a:lnSpc>
                <a:spcPct val="100000"/>
              </a:lnSpc>
              <a:spcAft>
                <a:spcPts val="600"/>
              </a:spcAft>
            </a:pPr>
            <a:r>
              <a:rPr lang="en-US" sz="700" dirty="0">
                <a:solidFill>
                  <a:schemeClr val="tx1"/>
                </a:solidFill>
              </a:rPr>
              <a:t>CIS 360 – Prof. C. R. Johnson</a:t>
            </a:r>
          </a:p>
          <a:p>
            <a:pPr>
              <a:lnSpc>
                <a:spcPct val="100000"/>
              </a:lnSpc>
              <a:spcAft>
                <a:spcPts val="600"/>
              </a:spcAft>
            </a:pPr>
            <a:r>
              <a:rPr lang="en-US" sz="700" dirty="0">
                <a:solidFill>
                  <a:schemeClr val="tx1"/>
                </a:solidFill>
              </a:rPr>
              <a:t>University of Wisconsin – Stevens Point</a:t>
            </a:r>
          </a:p>
        </p:txBody>
      </p:sp>
    </p:spTree>
    <p:extLst>
      <p:ext uri="{BB962C8B-B14F-4D97-AF65-F5344CB8AC3E}">
        <p14:creationId xmlns:p14="http://schemas.microsoft.com/office/powerpoint/2010/main" val="200812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7C0D-2433-4D19-AB0A-89C62730A453}"/>
              </a:ext>
            </a:extLst>
          </p:cNvPr>
          <p:cNvSpPr>
            <a:spLocks noGrp="1"/>
          </p:cNvSpPr>
          <p:nvPr>
            <p:ph type="title"/>
          </p:nvPr>
        </p:nvSpPr>
        <p:spPr/>
        <p:txBody>
          <a:bodyPr/>
          <a:lstStyle/>
          <a:p>
            <a:r>
              <a:rPr lang="en-US" dirty="0"/>
              <a:t>Loss and Value</a:t>
            </a:r>
          </a:p>
        </p:txBody>
      </p:sp>
      <p:sp>
        <p:nvSpPr>
          <p:cNvPr id="3" name="Content Placeholder 2">
            <a:extLst>
              <a:ext uri="{FF2B5EF4-FFF2-40B4-BE49-F238E27FC236}">
                <a16:creationId xmlns:a16="http://schemas.microsoft.com/office/drawing/2014/main" id="{C263E7AC-ED9B-4F05-8E7F-DE408E3EDCD3}"/>
              </a:ext>
            </a:extLst>
          </p:cNvPr>
          <p:cNvSpPr>
            <a:spLocks noGrp="1"/>
          </p:cNvSpPr>
          <p:nvPr>
            <p:ph idx="1"/>
          </p:nvPr>
        </p:nvSpPr>
        <p:spPr/>
        <p:txBody>
          <a:bodyPr>
            <a:normAutofit/>
          </a:bodyPr>
          <a:lstStyle/>
          <a:p>
            <a:r>
              <a:rPr lang="en-US" sz="2000" dirty="0"/>
              <a:t>The meaning of loss and the associated consequences of loss vary based on the nature of the asset. For example, a data or information asset will have a different loss interpretation than a capability or function. </a:t>
            </a:r>
          </a:p>
          <a:p>
            <a:endParaRPr lang="en-US" sz="2000" dirty="0"/>
          </a:p>
          <a:p>
            <a:r>
              <a:rPr lang="en-US" sz="2000" dirty="0"/>
              <a:t>The value of an asset can also be represented in different ways to include criticality, irreplaceability, and the degree to which the asset is relied upon to achieve stakeholder objectives. </a:t>
            </a:r>
          </a:p>
          <a:p>
            <a:pPr lvl="1"/>
            <a:r>
              <a:rPr lang="en-US" sz="2000" dirty="0"/>
              <a:t>From these characteristics, the appropriate protections are engineered to provide the requisite system security performance and effectiveness and to control, to the extent reasonable and practical, asset loss and the associated consequences. </a:t>
            </a:r>
          </a:p>
        </p:txBody>
      </p:sp>
    </p:spTree>
    <p:extLst>
      <p:ext uri="{BB962C8B-B14F-4D97-AF65-F5344CB8AC3E}">
        <p14:creationId xmlns:p14="http://schemas.microsoft.com/office/powerpoint/2010/main" val="1711000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7C0D-2433-4D19-AB0A-89C62730A453}"/>
              </a:ext>
            </a:extLst>
          </p:cNvPr>
          <p:cNvSpPr>
            <a:spLocks noGrp="1"/>
          </p:cNvSpPr>
          <p:nvPr>
            <p:ph type="title"/>
          </p:nvPr>
        </p:nvSpPr>
        <p:spPr/>
        <p:txBody>
          <a:bodyPr/>
          <a:lstStyle/>
          <a:p>
            <a:r>
              <a:rPr lang="en-US" dirty="0"/>
              <a:t>Protection</a:t>
            </a:r>
          </a:p>
        </p:txBody>
      </p:sp>
      <p:sp>
        <p:nvSpPr>
          <p:cNvPr id="3" name="Content Placeholder 2">
            <a:extLst>
              <a:ext uri="{FF2B5EF4-FFF2-40B4-BE49-F238E27FC236}">
                <a16:creationId xmlns:a16="http://schemas.microsoft.com/office/drawing/2014/main" id="{C263E7AC-ED9B-4F05-8E7F-DE408E3EDCD3}"/>
              </a:ext>
            </a:extLst>
          </p:cNvPr>
          <p:cNvSpPr>
            <a:spLocks noGrp="1"/>
          </p:cNvSpPr>
          <p:nvPr>
            <p:ph idx="1"/>
          </p:nvPr>
        </p:nvSpPr>
        <p:spPr/>
        <p:txBody>
          <a:bodyPr>
            <a:normAutofit/>
          </a:bodyPr>
          <a:lstStyle/>
          <a:p>
            <a:r>
              <a:rPr lang="en-US" sz="2000" dirty="0"/>
              <a:t>The term protection, in the context of systems security engineering, has a very broad scope and is primarily a control objective that applies across all asset types and corresponding consequences of loss. </a:t>
            </a:r>
          </a:p>
          <a:p>
            <a:pPr lvl="1"/>
            <a:r>
              <a:rPr lang="en-US" sz="2000" dirty="0"/>
              <a:t>Thus, the system protection capability is a system control objective and a system design problem. The solution to the problem is optimized through a balanced proactive and reactive strategy that is not limited to prevention. </a:t>
            </a:r>
          </a:p>
          <a:p>
            <a:r>
              <a:rPr lang="en-US" sz="2000" dirty="0"/>
              <a:t>The strategy also encompasses avoiding asset loss and consequences; detecting asset loss and consequences; minimizing (i.e., limiting, containing, or restricting) asset loss and consequences; responding to asset loss and consequences; recovering from asset loss and consequences; and forecasting or predicting asset loss and consequences. </a:t>
            </a:r>
          </a:p>
          <a:p>
            <a:endParaRPr lang="en-US" dirty="0"/>
          </a:p>
        </p:txBody>
      </p:sp>
    </p:spTree>
    <p:extLst>
      <p:ext uri="{BB962C8B-B14F-4D97-AF65-F5344CB8AC3E}">
        <p14:creationId xmlns:p14="http://schemas.microsoft.com/office/powerpoint/2010/main" val="1905645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C23B4A-DDA3-452F-8942-2CF93B0DCCE9}"/>
              </a:ext>
            </a:extLst>
          </p:cNvPr>
          <p:cNvPicPr>
            <a:picLocks noChangeAspect="1"/>
          </p:cNvPicPr>
          <p:nvPr/>
        </p:nvPicPr>
        <p:blipFill rotWithShape="1">
          <a:blip r:embed="rId3"/>
          <a:srcRect l="1260" t="2985" r="1551" b="3483"/>
          <a:stretch/>
        </p:blipFill>
        <p:spPr>
          <a:xfrm>
            <a:off x="2108630" y="447330"/>
            <a:ext cx="7974740" cy="5963340"/>
          </a:xfrm>
          <a:prstGeom prst="rect">
            <a:avLst/>
          </a:prstGeom>
        </p:spPr>
      </p:pic>
    </p:spTree>
    <p:extLst>
      <p:ext uri="{BB962C8B-B14F-4D97-AF65-F5344CB8AC3E}">
        <p14:creationId xmlns:p14="http://schemas.microsoft.com/office/powerpoint/2010/main" val="2858808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47F0-4F9B-4621-BE3E-DF8D3BD1B762}"/>
              </a:ext>
            </a:extLst>
          </p:cNvPr>
          <p:cNvSpPr>
            <a:spLocks noGrp="1"/>
          </p:cNvSpPr>
          <p:nvPr>
            <p:ph type="title"/>
          </p:nvPr>
        </p:nvSpPr>
        <p:spPr/>
        <p:txBody>
          <a:bodyPr/>
          <a:lstStyle/>
          <a:p>
            <a:r>
              <a:rPr lang="en-US" dirty="0"/>
              <a:t>Key Tasks</a:t>
            </a:r>
          </a:p>
        </p:txBody>
      </p:sp>
      <p:sp>
        <p:nvSpPr>
          <p:cNvPr id="3" name="Content Placeholder 2">
            <a:extLst>
              <a:ext uri="{FF2B5EF4-FFF2-40B4-BE49-F238E27FC236}">
                <a16:creationId xmlns:a16="http://schemas.microsoft.com/office/drawing/2014/main" id="{F6DD67BE-3D37-4F63-92C4-42FC98F6966A}"/>
              </a:ext>
            </a:extLst>
          </p:cNvPr>
          <p:cNvSpPr>
            <a:spLocks noGrp="1"/>
          </p:cNvSpPr>
          <p:nvPr>
            <p:ph idx="1"/>
          </p:nvPr>
        </p:nvSpPr>
        <p:spPr/>
        <p:txBody>
          <a:bodyPr>
            <a:noAutofit/>
          </a:bodyPr>
          <a:lstStyle/>
          <a:p>
            <a:r>
              <a:rPr lang="en-US" sz="2000" dirty="0"/>
              <a:t>Identify and mitigate gaps and vulnerabilities in the current security architecture.</a:t>
            </a:r>
          </a:p>
          <a:p>
            <a:r>
              <a:rPr lang="en-US" sz="2000" dirty="0"/>
              <a:t>Analyze current and emerging security threats and how to mitigate them.</a:t>
            </a:r>
          </a:p>
          <a:p>
            <a:r>
              <a:rPr lang="en-US" sz="2000" dirty="0"/>
              <a:t>Perform regular security risk assessment. </a:t>
            </a:r>
          </a:p>
          <a:p>
            <a:r>
              <a:rPr lang="en-US" sz="2000" dirty="0"/>
              <a:t>Identify security-specific technologies (such as privileged access management), as well as the security capabilities of non-security solutions (such as email servers), that can be used.</a:t>
            </a:r>
          </a:p>
          <a:p>
            <a:r>
              <a:rPr lang="en-US" sz="2000" dirty="0"/>
              <a:t>Ensure the system is aligned with business strategy.</a:t>
            </a:r>
          </a:p>
          <a:p>
            <a:r>
              <a:rPr lang="en-US" sz="2000" dirty="0"/>
              <a:t>Ensure the strategy helps you satisfy the requirements of applicable compliance standards.</a:t>
            </a:r>
          </a:p>
        </p:txBody>
      </p:sp>
    </p:spTree>
    <p:extLst>
      <p:ext uri="{BB962C8B-B14F-4D97-AF65-F5344CB8AC3E}">
        <p14:creationId xmlns:p14="http://schemas.microsoft.com/office/powerpoint/2010/main" val="3993865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00F1-656C-4491-AA1C-BB8D942E841A}"/>
              </a:ext>
            </a:extLst>
          </p:cNvPr>
          <p:cNvSpPr>
            <a:spLocks noGrp="1"/>
          </p:cNvSpPr>
          <p:nvPr>
            <p:ph type="title"/>
          </p:nvPr>
        </p:nvSpPr>
        <p:spPr/>
        <p:txBody>
          <a:bodyPr/>
          <a:lstStyle/>
          <a:p>
            <a:r>
              <a:rPr lang="en-US" dirty="0"/>
              <a:t>Pitfalls</a:t>
            </a:r>
          </a:p>
        </p:txBody>
      </p:sp>
      <p:sp>
        <p:nvSpPr>
          <p:cNvPr id="3" name="Content Placeholder 2">
            <a:extLst>
              <a:ext uri="{FF2B5EF4-FFF2-40B4-BE49-F238E27FC236}">
                <a16:creationId xmlns:a16="http://schemas.microsoft.com/office/drawing/2014/main" id="{8E5E1153-AF8C-4BDB-9A1E-DA83E22E4EE9}"/>
              </a:ext>
            </a:extLst>
          </p:cNvPr>
          <p:cNvSpPr>
            <a:spLocks noGrp="1"/>
          </p:cNvSpPr>
          <p:nvPr>
            <p:ph idx="1"/>
          </p:nvPr>
        </p:nvSpPr>
        <p:spPr/>
        <p:txBody>
          <a:bodyPr>
            <a:noAutofit/>
          </a:bodyPr>
          <a:lstStyle/>
          <a:p>
            <a:r>
              <a:rPr lang="en-US" sz="2000" dirty="0"/>
              <a:t>Lack of communication and coordination among various departments or teams</a:t>
            </a:r>
          </a:p>
          <a:p>
            <a:r>
              <a:rPr lang="en-US" sz="2000" dirty="0"/>
              <a:t>Failure to clearly articulate the goals of the strategy</a:t>
            </a:r>
          </a:p>
          <a:p>
            <a:r>
              <a:rPr lang="en-US" sz="2000" dirty="0"/>
              <a:t>Lack of understanding among users and stakeholders about the need to prioritize information security</a:t>
            </a:r>
          </a:p>
          <a:p>
            <a:r>
              <a:rPr lang="en-US" sz="2000" dirty="0"/>
              <a:t>Difficulty calculating the cost and ROI of data protection software tools</a:t>
            </a:r>
          </a:p>
          <a:p>
            <a:r>
              <a:rPr lang="en-US" sz="2000" dirty="0"/>
              <a:t>Lack of funding to properly address security issues</a:t>
            </a:r>
          </a:p>
          <a:p>
            <a:r>
              <a:rPr lang="en-US" sz="2000" dirty="0"/>
              <a:t>Dissatisfaction with earlier security measures that were developed, such as spam filtering that flags valid and critical correspondence or ineffective security measures.</a:t>
            </a:r>
          </a:p>
          <a:p>
            <a:r>
              <a:rPr lang="en-US" sz="2000" dirty="0"/>
              <a:t>Earlier failures to meet regulatory requirements or business objectives.</a:t>
            </a:r>
          </a:p>
        </p:txBody>
      </p:sp>
    </p:spTree>
    <p:extLst>
      <p:ext uri="{BB962C8B-B14F-4D97-AF65-F5344CB8AC3E}">
        <p14:creationId xmlns:p14="http://schemas.microsoft.com/office/powerpoint/2010/main" val="203827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BD5D-7F20-4AB7-8D3E-52EA858782D9}"/>
              </a:ext>
            </a:extLst>
          </p:cNvPr>
          <p:cNvSpPr>
            <a:spLocks noGrp="1"/>
          </p:cNvSpPr>
          <p:nvPr>
            <p:ph type="title"/>
          </p:nvPr>
        </p:nvSpPr>
        <p:spPr/>
        <p:txBody>
          <a:bodyPr/>
          <a:lstStyle/>
          <a:p>
            <a:r>
              <a:rPr lang="en-US" dirty="0"/>
              <a:t>What this Requires:</a:t>
            </a:r>
          </a:p>
        </p:txBody>
      </p:sp>
      <p:sp>
        <p:nvSpPr>
          <p:cNvPr id="3" name="Content Placeholder 2">
            <a:extLst>
              <a:ext uri="{FF2B5EF4-FFF2-40B4-BE49-F238E27FC236}">
                <a16:creationId xmlns:a16="http://schemas.microsoft.com/office/drawing/2014/main" id="{5AFBC276-59A2-4363-BE3C-A168754958BC}"/>
              </a:ext>
            </a:extLst>
          </p:cNvPr>
          <p:cNvSpPr>
            <a:spLocks noGrp="1"/>
          </p:cNvSpPr>
          <p:nvPr>
            <p:ph idx="1"/>
          </p:nvPr>
        </p:nvSpPr>
        <p:spPr/>
        <p:txBody>
          <a:bodyPr>
            <a:normAutofit/>
          </a:bodyPr>
          <a:lstStyle/>
          <a:p>
            <a:r>
              <a:rPr lang="en-US" sz="2000" dirty="0"/>
              <a:t>Guidance – Documentation to keep everyone pushing in the same direction. Scope to establish boundaries. Then more documentation for operationalization and maintenance. </a:t>
            </a:r>
          </a:p>
          <a:p>
            <a:pPr lvl="1"/>
            <a:r>
              <a:rPr lang="en-US" sz="2000" dirty="0"/>
              <a:t>Business context— Defines enterprise information use cases and their importance for reaching business goals.</a:t>
            </a:r>
          </a:p>
          <a:p>
            <a:pPr lvl="1"/>
            <a:endParaRPr lang="en-US" sz="2000" dirty="0"/>
          </a:p>
          <a:p>
            <a:r>
              <a:rPr lang="en-US" sz="2000" dirty="0"/>
              <a:t>Identity &amp; Access Management – The essence of security. Know who people are, keep the out-group out and let the in-group in.</a:t>
            </a:r>
          </a:p>
          <a:p>
            <a:pPr marL="0" indent="0">
              <a:buNone/>
            </a:pPr>
            <a:endParaRPr lang="en-US" sz="2000" dirty="0"/>
          </a:p>
          <a:p>
            <a:endParaRPr lang="en-US" sz="2000" dirty="0"/>
          </a:p>
        </p:txBody>
      </p:sp>
    </p:spTree>
    <p:extLst>
      <p:ext uri="{BB962C8B-B14F-4D97-AF65-F5344CB8AC3E}">
        <p14:creationId xmlns:p14="http://schemas.microsoft.com/office/powerpoint/2010/main" val="3082540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BD5D-7F20-4AB7-8D3E-52EA858782D9}"/>
              </a:ext>
            </a:extLst>
          </p:cNvPr>
          <p:cNvSpPr>
            <a:spLocks noGrp="1"/>
          </p:cNvSpPr>
          <p:nvPr>
            <p:ph type="title"/>
          </p:nvPr>
        </p:nvSpPr>
        <p:spPr/>
        <p:txBody>
          <a:bodyPr/>
          <a:lstStyle/>
          <a:p>
            <a:r>
              <a:rPr lang="en-US" dirty="0"/>
              <a:t>What this Requires:</a:t>
            </a:r>
          </a:p>
        </p:txBody>
      </p:sp>
      <p:sp>
        <p:nvSpPr>
          <p:cNvPr id="3" name="Content Placeholder 2">
            <a:extLst>
              <a:ext uri="{FF2B5EF4-FFF2-40B4-BE49-F238E27FC236}">
                <a16:creationId xmlns:a16="http://schemas.microsoft.com/office/drawing/2014/main" id="{5AFBC276-59A2-4363-BE3C-A168754958BC}"/>
              </a:ext>
            </a:extLst>
          </p:cNvPr>
          <p:cNvSpPr>
            <a:spLocks noGrp="1"/>
          </p:cNvSpPr>
          <p:nvPr>
            <p:ph idx="1"/>
          </p:nvPr>
        </p:nvSpPr>
        <p:spPr/>
        <p:txBody>
          <a:bodyPr>
            <a:normAutofit/>
          </a:bodyPr>
          <a:lstStyle/>
          <a:p>
            <a:r>
              <a:rPr lang="en-US" sz="2000" dirty="0"/>
              <a:t>Technology – The requisite hardware and software to put things together according to plan.</a:t>
            </a:r>
          </a:p>
          <a:p>
            <a:pPr lvl="1"/>
            <a:r>
              <a:rPr lang="en-US" sz="2000" dirty="0"/>
              <a:t>Conceptual layer— Provides the big picture, including the enterprise profile and risk attributes.</a:t>
            </a:r>
          </a:p>
          <a:p>
            <a:pPr lvl="1"/>
            <a:r>
              <a:rPr lang="en-US" sz="2000" dirty="0"/>
              <a:t>Logical layer— Defines the logical paths between information, services, processes and application</a:t>
            </a:r>
          </a:p>
          <a:p>
            <a:pPr lvl="1"/>
            <a:r>
              <a:rPr lang="en-US" sz="2000" dirty="0"/>
              <a:t>Implementation— Defines how the EISA should be implemented.</a:t>
            </a:r>
          </a:p>
          <a:p>
            <a:pPr lvl="1"/>
            <a:r>
              <a:rPr lang="en-US" sz="2000" dirty="0"/>
              <a:t>Solutions— Details the software, devices, processes and other components used to mitigate security vulnerabilities and maintain security for the future.</a:t>
            </a:r>
          </a:p>
          <a:p>
            <a:endParaRPr lang="en-US" sz="2000" dirty="0"/>
          </a:p>
          <a:p>
            <a:endParaRPr lang="en-US" sz="2000" dirty="0"/>
          </a:p>
        </p:txBody>
      </p:sp>
    </p:spTree>
    <p:extLst>
      <p:ext uri="{BB962C8B-B14F-4D97-AF65-F5344CB8AC3E}">
        <p14:creationId xmlns:p14="http://schemas.microsoft.com/office/powerpoint/2010/main" val="1745958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B7B9-5AA7-4C16-B0E1-1562AF1D01D7}"/>
              </a:ext>
            </a:extLst>
          </p:cNvPr>
          <p:cNvSpPr>
            <a:spLocks noGrp="1"/>
          </p:cNvSpPr>
          <p:nvPr>
            <p:ph type="title"/>
          </p:nvPr>
        </p:nvSpPr>
        <p:spPr/>
        <p:txBody>
          <a:bodyPr/>
          <a:lstStyle/>
          <a:p>
            <a:r>
              <a:rPr lang="en-US" dirty="0"/>
              <a:t>Types of Protection</a:t>
            </a:r>
          </a:p>
        </p:txBody>
      </p:sp>
      <p:sp>
        <p:nvSpPr>
          <p:cNvPr id="3" name="Content Placeholder 2">
            <a:extLst>
              <a:ext uri="{FF2B5EF4-FFF2-40B4-BE49-F238E27FC236}">
                <a16:creationId xmlns:a16="http://schemas.microsoft.com/office/drawing/2014/main" id="{1A98C514-DA10-4BC6-8907-F657D7FF2653}"/>
              </a:ext>
            </a:extLst>
          </p:cNvPr>
          <p:cNvSpPr>
            <a:spLocks noGrp="1"/>
          </p:cNvSpPr>
          <p:nvPr>
            <p:ph idx="1"/>
          </p:nvPr>
        </p:nvSpPr>
        <p:spPr/>
        <p:txBody>
          <a:bodyPr>
            <a:normAutofit/>
          </a:bodyPr>
          <a:lstStyle/>
          <a:p>
            <a:r>
              <a:rPr lang="en-US" sz="2000" dirty="0"/>
              <a:t>Active Protection: The security functions of the system that exhibit security protection behavior and therefore, have functional and performance attributes. These functions explicitly satisfy security requirements that address the behavior, utilization, and interaction of and among technology/machine, environment, human, and physical system elements.</a:t>
            </a:r>
          </a:p>
          <a:p>
            <a:endParaRPr lang="en-US" sz="2000" dirty="0"/>
          </a:p>
          <a:p>
            <a:r>
              <a:rPr lang="en-US" sz="2000" dirty="0"/>
              <a:t>Passive Protection: The environment for the execution and construction of all security functions (both active protection and general system functionality). Passive protection includes architecture, design, and the rules that govern behavior, interaction, and utilization.</a:t>
            </a:r>
          </a:p>
        </p:txBody>
      </p:sp>
    </p:spTree>
    <p:extLst>
      <p:ext uri="{BB962C8B-B14F-4D97-AF65-F5344CB8AC3E}">
        <p14:creationId xmlns:p14="http://schemas.microsoft.com/office/powerpoint/2010/main" val="29566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DA11-20DB-4BFA-B40B-04147DCC673C}"/>
              </a:ext>
            </a:extLst>
          </p:cNvPr>
          <p:cNvSpPr>
            <a:spLocks noGrp="1"/>
          </p:cNvSpPr>
          <p:nvPr>
            <p:ph type="title"/>
          </p:nvPr>
        </p:nvSpPr>
        <p:spPr/>
        <p:txBody>
          <a:bodyPr/>
          <a:lstStyle/>
          <a:p>
            <a:r>
              <a:rPr lang="en-US" dirty="0"/>
              <a:t>Protection From</a:t>
            </a:r>
          </a:p>
        </p:txBody>
      </p:sp>
      <p:sp>
        <p:nvSpPr>
          <p:cNvPr id="3" name="Content Placeholder 2">
            <a:extLst>
              <a:ext uri="{FF2B5EF4-FFF2-40B4-BE49-F238E27FC236}">
                <a16:creationId xmlns:a16="http://schemas.microsoft.com/office/drawing/2014/main" id="{C7249E71-8420-4FE9-808C-AE46419DE1FE}"/>
              </a:ext>
            </a:extLst>
          </p:cNvPr>
          <p:cNvSpPr>
            <a:spLocks noGrp="1"/>
          </p:cNvSpPr>
          <p:nvPr>
            <p:ph idx="1"/>
          </p:nvPr>
        </p:nvSpPr>
        <p:spPr/>
        <p:txBody>
          <a:bodyPr>
            <a:normAutofit/>
          </a:bodyPr>
          <a:lstStyle/>
          <a:p>
            <a:r>
              <a:rPr lang="en-US" sz="2000" dirty="0"/>
              <a:t>Events and conditions for which there is long-standing knowledge of their occurrence and the specific loss consequences that result;</a:t>
            </a:r>
          </a:p>
          <a:p>
            <a:r>
              <a:rPr lang="en-US" sz="2000" dirty="0"/>
              <a:t>Events and conditions that might occur (e.g., anticipated, forecasted, or simply possible) and which would result in unacceptable consequences, or that may result in currently undefinable consequences, and for either case there is a reasoned basis to proactively address;</a:t>
            </a:r>
          </a:p>
          <a:p>
            <a:r>
              <a:rPr lang="en-US" sz="2000" dirty="0"/>
              <a:t>Emergent events and conditions that result from the dynamic behaviors, interactions, and outcomes among system elements, including the specific case where good things combine to produce a loss;</a:t>
            </a:r>
          </a:p>
          <a:p>
            <a:r>
              <a:rPr lang="en-US" sz="2000" dirty="0"/>
              <a:t>Specific loss consequences that can occur with uncertainty about the specific or forecast events and conditions that result in the loss consequences.</a:t>
            </a:r>
          </a:p>
        </p:txBody>
      </p:sp>
    </p:spTree>
    <p:extLst>
      <p:ext uri="{BB962C8B-B14F-4D97-AF65-F5344CB8AC3E}">
        <p14:creationId xmlns:p14="http://schemas.microsoft.com/office/powerpoint/2010/main" val="1638668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7599-B445-4FEE-A5BF-6A2DA73AE283}"/>
              </a:ext>
            </a:extLst>
          </p:cNvPr>
          <p:cNvSpPr>
            <a:spLocks noGrp="1"/>
          </p:cNvSpPr>
          <p:nvPr>
            <p:ph type="title"/>
          </p:nvPr>
        </p:nvSpPr>
        <p:spPr/>
        <p:txBody>
          <a:bodyPr/>
          <a:lstStyle/>
          <a:p>
            <a:r>
              <a:rPr lang="en-US" dirty="0"/>
              <a:t>“Events”</a:t>
            </a:r>
          </a:p>
        </p:txBody>
      </p:sp>
      <p:sp>
        <p:nvSpPr>
          <p:cNvPr id="3" name="Content Placeholder 2">
            <a:extLst>
              <a:ext uri="{FF2B5EF4-FFF2-40B4-BE49-F238E27FC236}">
                <a16:creationId xmlns:a16="http://schemas.microsoft.com/office/drawing/2014/main" id="{C3522B91-C75D-4D69-A5B6-347598263A1E}"/>
              </a:ext>
            </a:extLst>
          </p:cNvPr>
          <p:cNvSpPr>
            <a:spLocks noGrp="1"/>
          </p:cNvSpPr>
          <p:nvPr>
            <p:ph idx="1"/>
          </p:nvPr>
        </p:nvSpPr>
        <p:spPr/>
        <p:txBody>
          <a:bodyPr>
            <a:normAutofit/>
          </a:bodyPr>
          <a:lstStyle/>
          <a:p>
            <a:r>
              <a:rPr lang="en-US" sz="2000" dirty="0"/>
              <a:t>Events are failures that incur losses or </a:t>
            </a:r>
            <a:r>
              <a:rPr lang="en-US" sz="2000" i="1" dirty="0"/>
              <a:t>adverse consequences</a:t>
            </a:r>
            <a:r>
              <a:rPr lang="en-US" sz="2000" dirty="0"/>
              <a:t>, big or small.</a:t>
            </a:r>
            <a:endParaRPr lang="en-US" sz="2000" i="1" dirty="0"/>
          </a:p>
          <a:p>
            <a:endParaRPr lang="en-US" sz="2000" i="1" dirty="0"/>
          </a:p>
          <a:p>
            <a:r>
              <a:rPr lang="en-US" sz="2000" dirty="0"/>
              <a:t>These consequences can become </a:t>
            </a:r>
            <a:r>
              <a:rPr lang="en-US" sz="2000" i="1" dirty="0"/>
              <a:t>incidents, </a:t>
            </a:r>
            <a:r>
              <a:rPr lang="en-US" sz="2000" dirty="0"/>
              <a:t>which specifically denotes a failure of security.</a:t>
            </a:r>
          </a:p>
          <a:p>
            <a:endParaRPr lang="en-US" sz="2000" dirty="0"/>
          </a:p>
          <a:p>
            <a:r>
              <a:rPr lang="en-US" sz="2000" dirty="0"/>
              <a:t>Failure is inevitable. The key is to plan for failure.</a:t>
            </a:r>
          </a:p>
        </p:txBody>
      </p:sp>
    </p:spTree>
    <p:extLst>
      <p:ext uri="{BB962C8B-B14F-4D97-AF65-F5344CB8AC3E}">
        <p14:creationId xmlns:p14="http://schemas.microsoft.com/office/powerpoint/2010/main" val="199276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32BD-F5ED-42F3-BF10-5DF8860C79AD}"/>
              </a:ext>
            </a:extLst>
          </p:cNvPr>
          <p:cNvSpPr>
            <a:spLocks noGrp="1"/>
          </p:cNvSpPr>
          <p:nvPr>
            <p:ph type="title"/>
          </p:nvPr>
        </p:nvSpPr>
        <p:spPr/>
        <p:txBody>
          <a:bodyPr/>
          <a:lstStyle/>
          <a:p>
            <a:r>
              <a:rPr lang="en-US" dirty="0"/>
              <a:t>Enterprise Cybersecurity</a:t>
            </a:r>
          </a:p>
        </p:txBody>
      </p:sp>
      <p:sp>
        <p:nvSpPr>
          <p:cNvPr id="3" name="Content Placeholder 2">
            <a:extLst>
              <a:ext uri="{FF2B5EF4-FFF2-40B4-BE49-F238E27FC236}">
                <a16:creationId xmlns:a16="http://schemas.microsoft.com/office/drawing/2014/main" id="{9A8A51A7-8543-407C-B932-02024922E5A1}"/>
              </a:ext>
            </a:extLst>
          </p:cNvPr>
          <p:cNvSpPr>
            <a:spLocks noGrp="1"/>
          </p:cNvSpPr>
          <p:nvPr>
            <p:ph idx="1"/>
          </p:nvPr>
        </p:nvSpPr>
        <p:spPr/>
        <p:txBody>
          <a:bodyPr>
            <a:normAutofit/>
          </a:bodyPr>
          <a:lstStyle/>
          <a:p>
            <a:r>
              <a:rPr lang="en-US" sz="2000" dirty="0"/>
              <a:t>Enterprise cybersecurity refers to the architecture, protocols and tools used to protect enterprise assets, both internal and on the internet, from cyberattacks within and outside the enterprise.</a:t>
            </a:r>
          </a:p>
          <a:p>
            <a:endParaRPr lang="en-US" sz="2000" dirty="0"/>
          </a:p>
          <a:p>
            <a:r>
              <a:rPr lang="en-US" sz="2000" dirty="0"/>
              <a:t>Enterprise cybersecurity differs from general cybersecurity in that modern enterprises have a complex infrastructure that requires a strong security policy, constant assessments, and effective management to avoid security incidents.</a:t>
            </a:r>
          </a:p>
        </p:txBody>
      </p:sp>
    </p:spTree>
    <p:extLst>
      <p:ext uri="{BB962C8B-B14F-4D97-AF65-F5344CB8AC3E}">
        <p14:creationId xmlns:p14="http://schemas.microsoft.com/office/powerpoint/2010/main" val="120614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1B42-6DF7-41C8-87FB-7A0213EA330A}"/>
              </a:ext>
            </a:extLst>
          </p:cNvPr>
          <p:cNvSpPr>
            <a:spLocks noGrp="1"/>
          </p:cNvSpPr>
          <p:nvPr>
            <p:ph type="title"/>
          </p:nvPr>
        </p:nvSpPr>
        <p:spPr/>
        <p:txBody>
          <a:bodyPr/>
          <a:lstStyle/>
          <a:p>
            <a:r>
              <a:rPr lang="en-US" dirty="0"/>
              <a:t>Job Done</a:t>
            </a:r>
          </a:p>
        </p:txBody>
      </p:sp>
      <p:sp>
        <p:nvSpPr>
          <p:cNvPr id="3" name="Content Placeholder 2">
            <a:extLst>
              <a:ext uri="{FF2B5EF4-FFF2-40B4-BE49-F238E27FC236}">
                <a16:creationId xmlns:a16="http://schemas.microsoft.com/office/drawing/2014/main" id="{DF966E41-CD4A-426D-9057-3134743395FA}"/>
              </a:ext>
            </a:extLst>
          </p:cNvPr>
          <p:cNvSpPr>
            <a:spLocks noGrp="1"/>
          </p:cNvSpPr>
          <p:nvPr>
            <p:ph idx="1"/>
          </p:nvPr>
        </p:nvSpPr>
        <p:spPr/>
        <p:txBody>
          <a:bodyPr>
            <a:normAutofit lnSpcReduction="10000"/>
          </a:bodyPr>
          <a:lstStyle/>
          <a:p>
            <a:r>
              <a:rPr lang="en-US" sz="2000" dirty="0"/>
              <a:t>When is a system “secured”?</a:t>
            </a:r>
          </a:p>
          <a:p>
            <a:r>
              <a:rPr lang="en-US" sz="2000" dirty="0"/>
              <a:t>There is no system that can be engineered to be perfectly secure or absolutely trustworthy. That fact, coupled with the basic uncertainty that exists and the trade-offs that will be made routinely across contradicting, competing, and conflicting needs and constraints, necessitates that systems be engineered to achieve adequate security. </a:t>
            </a:r>
          </a:p>
          <a:p>
            <a:r>
              <a:rPr lang="en-US" sz="2000" dirty="0"/>
              <a:t>Adequate security means a system, that for all of its identified states, modes, and transitions, is deemed to be secure. That is, the system provides protection sufficient to achieve freedom from those conditions that can cause a loss of assets with unacceptable consequences. </a:t>
            </a:r>
          </a:p>
          <a:p>
            <a:pPr lvl="1"/>
            <a:r>
              <a:rPr lang="en-US" sz="2000" dirty="0"/>
              <a:t>It is important to note that the scope of security must be clearly defined by stakeholders in terms of the assets to which security applies and the consequences against which security is assessed.</a:t>
            </a:r>
          </a:p>
        </p:txBody>
      </p:sp>
    </p:spTree>
    <p:extLst>
      <p:ext uri="{BB962C8B-B14F-4D97-AF65-F5344CB8AC3E}">
        <p14:creationId xmlns:p14="http://schemas.microsoft.com/office/powerpoint/2010/main" val="3925226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a:extLst>
              <a:ext uri="{FF2B5EF4-FFF2-40B4-BE49-F238E27FC236}">
                <a16:creationId xmlns:a16="http://schemas.microsoft.com/office/drawing/2014/main" id="{D209DD0D-5A65-68FC-C9F4-E86669449827}"/>
              </a:ext>
            </a:extLst>
          </p:cNvPr>
          <p:cNvSpPr>
            <a:spLocks noGrp="1" noChangeArrowheads="1"/>
          </p:cNvSpPr>
          <p:nvPr>
            <p:ph type="title"/>
          </p:nvPr>
        </p:nvSpPr>
        <p:spPr/>
        <p:txBody>
          <a:bodyPr>
            <a:normAutofit/>
          </a:bodyPr>
          <a:lstStyle/>
          <a:p>
            <a:r>
              <a:rPr lang="en-US" altLang="en-US" sz="2400" dirty="0"/>
              <a:t>Essentials of a Comprehensive </a:t>
            </a:r>
            <a:br>
              <a:rPr lang="en-US" altLang="en-US" sz="2400" dirty="0"/>
            </a:br>
            <a:r>
              <a:rPr lang="en-US" altLang="en-US" sz="2400" dirty="0"/>
              <a:t>Web Security Program – 33 Principles </a:t>
            </a:r>
            <a:br>
              <a:rPr lang="en-US" altLang="en-US" sz="2400" dirty="0"/>
            </a:br>
            <a:r>
              <a:rPr lang="en-US" altLang="en-US" sz="1000" dirty="0">
                <a:solidFill>
                  <a:srgbClr val="008080"/>
                </a:solidFill>
                <a:hlinkClick r:id="rId2"/>
              </a:rPr>
              <a:t>NIST Special Publication 800-160 - Engineering Principles for Information Technology Security</a:t>
            </a:r>
            <a:endParaRPr lang="en-US" altLang="en-US" sz="2800" dirty="0">
              <a:solidFill>
                <a:srgbClr val="008080"/>
              </a:solidFill>
            </a:endParaRPr>
          </a:p>
        </p:txBody>
      </p:sp>
      <p:sp>
        <p:nvSpPr>
          <p:cNvPr id="499715" name="Rectangle 3">
            <a:extLst>
              <a:ext uri="{FF2B5EF4-FFF2-40B4-BE49-F238E27FC236}">
                <a16:creationId xmlns:a16="http://schemas.microsoft.com/office/drawing/2014/main" id="{985353BC-BF7F-5474-008C-FFA1FF7F95BE}"/>
              </a:ext>
            </a:extLst>
          </p:cNvPr>
          <p:cNvSpPr>
            <a:spLocks noGrp="1" noChangeArrowheads="1"/>
          </p:cNvSpPr>
          <p:nvPr>
            <p:ph idx="1"/>
          </p:nvPr>
        </p:nvSpPr>
        <p:spPr/>
        <p:txBody>
          <a:bodyPr>
            <a:normAutofit/>
          </a:bodyPr>
          <a:lstStyle/>
          <a:p>
            <a:pPr>
              <a:lnSpc>
                <a:spcPct val="80000"/>
              </a:lnSpc>
            </a:pPr>
            <a:r>
              <a:rPr lang="en-US" altLang="en-US" sz="2000" b="1" dirty="0"/>
              <a:t>Security Foundation</a:t>
            </a:r>
          </a:p>
          <a:p>
            <a:pPr lvl="1">
              <a:lnSpc>
                <a:spcPct val="80000"/>
              </a:lnSpc>
            </a:pPr>
            <a:r>
              <a:rPr lang="en-US" altLang="en-US" dirty="0"/>
              <a:t>Establish a sound security policy as the “foundation” for design</a:t>
            </a:r>
          </a:p>
          <a:p>
            <a:pPr lvl="1">
              <a:lnSpc>
                <a:spcPct val="80000"/>
              </a:lnSpc>
            </a:pPr>
            <a:r>
              <a:rPr lang="en-US" altLang="en-US" dirty="0"/>
              <a:t>Treat security as an integral part of the overall system design. </a:t>
            </a:r>
          </a:p>
          <a:p>
            <a:pPr lvl="1">
              <a:lnSpc>
                <a:spcPct val="80000"/>
              </a:lnSpc>
            </a:pPr>
            <a:r>
              <a:rPr lang="en-US" altLang="en-US" dirty="0"/>
              <a:t>Delineate the physical and logical security boundaries governed by associated security policies</a:t>
            </a:r>
          </a:p>
          <a:p>
            <a:pPr lvl="1">
              <a:lnSpc>
                <a:spcPct val="80000"/>
              </a:lnSpc>
            </a:pPr>
            <a:r>
              <a:rPr lang="en-US" altLang="en-US" dirty="0"/>
              <a:t>Train developers on secure software</a:t>
            </a:r>
          </a:p>
          <a:p>
            <a:pPr lvl="1">
              <a:lnSpc>
                <a:spcPct val="80000"/>
              </a:lnSpc>
            </a:pPr>
            <a:endParaRPr lang="en-US" altLang="en-US" dirty="0"/>
          </a:p>
          <a:p>
            <a:pPr>
              <a:lnSpc>
                <a:spcPct val="80000"/>
              </a:lnSpc>
            </a:pPr>
            <a:r>
              <a:rPr lang="en-US" altLang="en-US" sz="2000" b="1" dirty="0"/>
              <a:t>Risk Based</a:t>
            </a:r>
          </a:p>
          <a:p>
            <a:pPr lvl="1">
              <a:lnSpc>
                <a:spcPct val="80000"/>
              </a:lnSpc>
            </a:pPr>
            <a:r>
              <a:rPr lang="en-US" altLang="en-US" dirty="0"/>
              <a:t>Reduce risk to an acceptable level</a:t>
            </a:r>
          </a:p>
          <a:p>
            <a:pPr lvl="1">
              <a:lnSpc>
                <a:spcPct val="80000"/>
              </a:lnSpc>
            </a:pPr>
            <a:r>
              <a:rPr lang="en-US" altLang="en-US" dirty="0"/>
              <a:t>Assume external systems are insecure</a:t>
            </a:r>
          </a:p>
          <a:p>
            <a:pPr lvl="1">
              <a:lnSpc>
                <a:spcPct val="80000"/>
              </a:lnSpc>
            </a:pPr>
            <a:r>
              <a:rPr lang="en-US" altLang="en-US" dirty="0"/>
              <a:t>Identify potential trade-offs between reducing risk and increased costs and decrease in other aspects of operational effectiveness</a:t>
            </a:r>
          </a:p>
          <a:p>
            <a:pPr lvl="1">
              <a:lnSpc>
                <a:spcPct val="80000"/>
              </a:lnSpc>
            </a:pPr>
            <a:r>
              <a:rPr lang="en-US" altLang="en-US" dirty="0"/>
              <a:t>Implement tailored system security measures to meet goals </a:t>
            </a:r>
          </a:p>
          <a:p>
            <a:pPr lvl="1">
              <a:lnSpc>
                <a:spcPct val="80000"/>
              </a:lnSpc>
            </a:pPr>
            <a:r>
              <a:rPr lang="en-US" altLang="en-US" dirty="0"/>
              <a:t>Protect information while processed, in transit, and in storage.</a:t>
            </a:r>
          </a:p>
          <a:p>
            <a:pPr lvl="1">
              <a:lnSpc>
                <a:spcPct val="80000"/>
              </a:lnSpc>
            </a:pPr>
            <a:r>
              <a:rPr lang="en-US" altLang="en-US" dirty="0"/>
              <a:t>Consider custom products to achieve adequate security</a:t>
            </a:r>
          </a:p>
          <a:p>
            <a:pPr lvl="1">
              <a:lnSpc>
                <a:spcPct val="80000"/>
              </a:lnSpc>
            </a:pPr>
            <a:r>
              <a:rPr lang="en-US" altLang="en-US" dirty="0"/>
              <a:t>Protect against all likely classes of “attacks”</a:t>
            </a:r>
            <a:endParaRPr lang="en-US" altLang="en-US" sz="1000" b="1" dirty="0"/>
          </a:p>
          <a:p>
            <a:endParaRPr lang="en-US" altLang="en-US" sz="2000" b="1"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a:extLst>
              <a:ext uri="{FF2B5EF4-FFF2-40B4-BE49-F238E27FC236}">
                <a16:creationId xmlns:a16="http://schemas.microsoft.com/office/drawing/2014/main" id="{5FFF285D-ECFA-04EE-2F43-2A4F394ACCAD}"/>
              </a:ext>
            </a:extLst>
          </p:cNvPr>
          <p:cNvSpPr>
            <a:spLocks noGrp="1" noChangeArrowheads="1"/>
          </p:cNvSpPr>
          <p:nvPr>
            <p:ph type="title"/>
          </p:nvPr>
        </p:nvSpPr>
        <p:spPr/>
        <p:txBody>
          <a:bodyPr/>
          <a:lstStyle/>
          <a:p>
            <a:r>
              <a:rPr lang="en-US" altLang="en-US"/>
              <a:t>33 Principles - Continued</a:t>
            </a:r>
          </a:p>
        </p:txBody>
      </p:sp>
      <p:sp>
        <p:nvSpPr>
          <p:cNvPr id="712707" name="Rectangle 3">
            <a:extLst>
              <a:ext uri="{FF2B5EF4-FFF2-40B4-BE49-F238E27FC236}">
                <a16:creationId xmlns:a16="http://schemas.microsoft.com/office/drawing/2014/main" id="{6625DD1A-6BA5-F428-23FF-A535E5FA5863}"/>
              </a:ext>
            </a:extLst>
          </p:cNvPr>
          <p:cNvSpPr>
            <a:spLocks noGrp="1" noChangeArrowheads="1"/>
          </p:cNvSpPr>
          <p:nvPr>
            <p:ph idx="1"/>
          </p:nvPr>
        </p:nvSpPr>
        <p:spPr/>
        <p:txBody>
          <a:bodyPr>
            <a:normAutofit lnSpcReduction="10000"/>
          </a:bodyPr>
          <a:lstStyle/>
          <a:p>
            <a:pPr>
              <a:lnSpc>
                <a:spcPct val="80000"/>
              </a:lnSpc>
            </a:pPr>
            <a:r>
              <a:rPr lang="en-US" altLang="en-US" sz="2000" b="1" dirty="0"/>
              <a:t>Ease of Use</a:t>
            </a:r>
          </a:p>
          <a:p>
            <a:pPr lvl="1">
              <a:lnSpc>
                <a:spcPct val="80000"/>
              </a:lnSpc>
            </a:pPr>
            <a:r>
              <a:rPr lang="en-US" altLang="en-US" dirty="0"/>
              <a:t>Use open security standards for portability and interoperability</a:t>
            </a:r>
          </a:p>
          <a:p>
            <a:pPr lvl="1">
              <a:lnSpc>
                <a:spcPct val="80000"/>
              </a:lnSpc>
            </a:pPr>
            <a:r>
              <a:rPr lang="en-US" altLang="en-US" dirty="0"/>
              <a:t>Use common language in developing security requirements. </a:t>
            </a:r>
          </a:p>
          <a:p>
            <a:pPr lvl="1">
              <a:lnSpc>
                <a:spcPct val="80000"/>
              </a:lnSpc>
            </a:pPr>
            <a:r>
              <a:rPr lang="en-US" altLang="en-US" dirty="0"/>
              <a:t>Design security to allow for regular adoption of new technology.</a:t>
            </a:r>
          </a:p>
          <a:p>
            <a:pPr lvl="1">
              <a:lnSpc>
                <a:spcPct val="80000"/>
              </a:lnSpc>
            </a:pPr>
            <a:r>
              <a:rPr lang="en-US" altLang="en-US" dirty="0"/>
              <a:t>Strive for operational ease of use.</a:t>
            </a:r>
          </a:p>
          <a:p>
            <a:pPr lvl="1">
              <a:lnSpc>
                <a:spcPct val="80000"/>
              </a:lnSpc>
            </a:pPr>
            <a:endParaRPr lang="en-US" altLang="en-US" dirty="0"/>
          </a:p>
          <a:p>
            <a:pPr>
              <a:lnSpc>
                <a:spcPct val="80000"/>
              </a:lnSpc>
            </a:pPr>
            <a:r>
              <a:rPr lang="en-US" altLang="en-US" sz="2000" b="1" dirty="0"/>
              <a:t>Increase Resilience</a:t>
            </a:r>
            <a:r>
              <a:rPr lang="en-US" altLang="en-US" sz="2000" dirty="0"/>
              <a:t> </a:t>
            </a:r>
          </a:p>
          <a:p>
            <a:pPr lvl="1">
              <a:lnSpc>
                <a:spcPct val="80000"/>
              </a:lnSpc>
            </a:pPr>
            <a:r>
              <a:rPr lang="en-US" altLang="en-US" dirty="0"/>
              <a:t>Implement layered security (no single point of vulnerability).</a:t>
            </a:r>
          </a:p>
          <a:p>
            <a:pPr lvl="1">
              <a:lnSpc>
                <a:spcPct val="80000"/>
              </a:lnSpc>
            </a:pPr>
            <a:r>
              <a:rPr lang="en-US" altLang="en-US" dirty="0"/>
              <a:t>Design and operate an IT system to limit damage  - be resilient </a:t>
            </a:r>
          </a:p>
          <a:p>
            <a:pPr lvl="1">
              <a:lnSpc>
                <a:spcPct val="80000"/>
              </a:lnSpc>
            </a:pPr>
            <a:r>
              <a:rPr lang="en-US" altLang="en-US" dirty="0"/>
              <a:t>Assure system is continually resilient to expected threats</a:t>
            </a:r>
          </a:p>
          <a:p>
            <a:pPr lvl="1">
              <a:lnSpc>
                <a:spcPct val="80000"/>
              </a:lnSpc>
            </a:pPr>
            <a:r>
              <a:rPr lang="en-US" altLang="en-US" dirty="0"/>
              <a:t>Limit or contain vulnerabilities. </a:t>
            </a:r>
          </a:p>
          <a:p>
            <a:pPr lvl="1">
              <a:lnSpc>
                <a:spcPct val="80000"/>
              </a:lnSpc>
            </a:pPr>
            <a:r>
              <a:rPr lang="en-US" altLang="en-US" dirty="0"/>
              <a:t>Isolate public access systems from mission critical resources </a:t>
            </a:r>
          </a:p>
          <a:p>
            <a:pPr lvl="1">
              <a:lnSpc>
                <a:spcPct val="80000"/>
              </a:lnSpc>
            </a:pPr>
            <a:r>
              <a:rPr lang="en-US" altLang="en-US" dirty="0"/>
              <a:t>Use boundary mechanisms to separate computing systems and network infrastructures. </a:t>
            </a:r>
          </a:p>
          <a:p>
            <a:pPr lvl="1">
              <a:lnSpc>
                <a:spcPct val="80000"/>
              </a:lnSpc>
            </a:pPr>
            <a:r>
              <a:rPr lang="en-US" altLang="en-US" dirty="0"/>
              <a:t>Design and implement audit mechanisms to detect unauthorized use and for incident investigations. </a:t>
            </a:r>
          </a:p>
          <a:p>
            <a:pPr lvl="1">
              <a:lnSpc>
                <a:spcPct val="80000"/>
              </a:lnSpc>
            </a:pPr>
            <a:r>
              <a:rPr lang="en-US" altLang="en-US" dirty="0"/>
              <a:t>Develop and exercise contingency / disaster recovery procedures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a:extLst>
              <a:ext uri="{FF2B5EF4-FFF2-40B4-BE49-F238E27FC236}">
                <a16:creationId xmlns:a16="http://schemas.microsoft.com/office/drawing/2014/main" id="{87FB5A76-2708-256E-A402-A8AC11F7C6DF}"/>
              </a:ext>
            </a:extLst>
          </p:cNvPr>
          <p:cNvSpPr>
            <a:spLocks noGrp="1" noChangeArrowheads="1"/>
          </p:cNvSpPr>
          <p:nvPr>
            <p:ph type="title"/>
          </p:nvPr>
        </p:nvSpPr>
        <p:spPr/>
        <p:txBody>
          <a:bodyPr/>
          <a:lstStyle/>
          <a:p>
            <a:r>
              <a:rPr lang="en-US" altLang="en-US"/>
              <a:t>33 Principles - Continued</a:t>
            </a:r>
          </a:p>
        </p:txBody>
      </p:sp>
      <p:sp>
        <p:nvSpPr>
          <p:cNvPr id="711683" name="Rectangle 3">
            <a:extLst>
              <a:ext uri="{FF2B5EF4-FFF2-40B4-BE49-F238E27FC236}">
                <a16:creationId xmlns:a16="http://schemas.microsoft.com/office/drawing/2014/main" id="{A6FA3592-DC9E-E627-4B2F-834AAD741485}"/>
              </a:ext>
            </a:extLst>
          </p:cNvPr>
          <p:cNvSpPr>
            <a:spLocks noGrp="1" noChangeArrowheads="1"/>
          </p:cNvSpPr>
          <p:nvPr>
            <p:ph idx="1"/>
          </p:nvPr>
        </p:nvSpPr>
        <p:spPr/>
        <p:txBody>
          <a:bodyPr>
            <a:normAutofit/>
          </a:bodyPr>
          <a:lstStyle/>
          <a:p>
            <a:pPr>
              <a:lnSpc>
                <a:spcPct val="80000"/>
              </a:lnSpc>
              <a:spcBef>
                <a:spcPct val="10000"/>
              </a:spcBef>
            </a:pPr>
            <a:r>
              <a:rPr lang="en-US" altLang="en-US" sz="2000" b="1" dirty="0"/>
              <a:t>Reduce Vulnerabilities</a:t>
            </a:r>
          </a:p>
          <a:p>
            <a:pPr lvl="1">
              <a:lnSpc>
                <a:spcPct val="90000"/>
              </a:lnSpc>
              <a:spcBef>
                <a:spcPct val="10000"/>
              </a:spcBef>
            </a:pPr>
            <a:r>
              <a:rPr lang="en-US" altLang="en-US" dirty="0"/>
              <a:t>  Strive for simplicity</a:t>
            </a:r>
          </a:p>
          <a:p>
            <a:pPr lvl="1">
              <a:lnSpc>
                <a:spcPct val="90000"/>
              </a:lnSpc>
              <a:spcBef>
                <a:spcPct val="10000"/>
              </a:spcBef>
            </a:pPr>
            <a:r>
              <a:rPr lang="en-US" altLang="en-US" dirty="0"/>
              <a:t>  Minimize the system elements to be trusted</a:t>
            </a:r>
          </a:p>
          <a:p>
            <a:pPr lvl="1">
              <a:lnSpc>
                <a:spcPct val="90000"/>
              </a:lnSpc>
              <a:spcBef>
                <a:spcPct val="10000"/>
              </a:spcBef>
            </a:pPr>
            <a:r>
              <a:rPr lang="en-US" altLang="en-US" dirty="0"/>
              <a:t>  Implement least privilege </a:t>
            </a:r>
          </a:p>
          <a:p>
            <a:pPr lvl="1">
              <a:lnSpc>
                <a:spcPct val="90000"/>
              </a:lnSpc>
              <a:spcBef>
                <a:spcPct val="10000"/>
              </a:spcBef>
            </a:pPr>
            <a:r>
              <a:rPr lang="en-US" altLang="en-US" dirty="0"/>
              <a:t>  Do not implement unnecessary security mechanisms. </a:t>
            </a:r>
          </a:p>
          <a:p>
            <a:pPr lvl="1">
              <a:lnSpc>
                <a:spcPct val="90000"/>
              </a:lnSpc>
              <a:spcBef>
                <a:spcPct val="10000"/>
              </a:spcBef>
            </a:pPr>
            <a:r>
              <a:rPr lang="en-US" altLang="en-US" dirty="0"/>
              <a:t>  Ensure proper security in the shutdown or disposal of a system</a:t>
            </a:r>
          </a:p>
          <a:p>
            <a:pPr lvl="1">
              <a:lnSpc>
                <a:spcPct val="90000"/>
              </a:lnSpc>
              <a:spcBef>
                <a:spcPct val="10000"/>
              </a:spcBef>
            </a:pPr>
            <a:r>
              <a:rPr lang="en-US" altLang="en-US" dirty="0"/>
              <a:t>  Identify and prevent common errors and vulnerabilities</a:t>
            </a:r>
          </a:p>
          <a:p>
            <a:pPr lvl="1">
              <a:lnSpc>
                <a:spcPct val="90000"/>
              </a:lnSpc>
              <a:spcBef>
                <a:spcPct val="10000"/>
              </a:spcBef>
              <a:buFontTx/>
              <a:buNone/>
            </a:pPr>
            <a:endParaRPr lang="en-US" altLang="en-US" dirty="0"/>
          </a:p>
          <a:p>
            <a:pPr>
              <a:lnSpc>
                <a:spcPct val="90000"/>
              </a:lnSpc>
              <a:spcBef>
                <a:spcPct val="10000"/>
              </a:spcBef>
            </a:pPr>
            <a:r>
              <a:rPr lang="en-US" altLang="en-US" sz="2000" b="1" dirty="0"/>
              <a:t>Design with Network in mind</a:t>
            </a:r>
          </a:p>
          <a:p>
            <a:pPr lvl="1">
              <a:lnSpc>
                <a:spcPct val="90000"/>
              </a:lnSpc>
              <a:spcBef>
                <a:spcPct val="10000"/>
              </a:spcBef>
            </a:pPr>
            <a:r>
              <a:rPr lang="en-US" altLang="en-US" dirty="0"/>
              <a:t>Implement security through a combination of measures distributed physically and logically</a:t>
            </a:r>
          </a:p>
          <a:p>
            <a:pPr lvl="1">
              <a:lnSpc>
                <a:spcPct val="90000"/>
              </a:lnSpc>
              <a:spcBef>
                <a:spcPct val="10000"/>
              </a:spcBef>
            </a:pPr>
            <a:r>
              <a:rPr lang="en-US" altLang="en-US" dirty="0"/>
              <a:t>Formulate security measures to address multiple overlapping information domains</a:t>
            </a:r>
          </a:p>
          <a:p>
            <a:pPr lvl="1">
              <a:lnSpc>
                <a:spcPct val="90000"/>
              </a:lnSpc>
              <a:spcBef>
                <a:spcPct val="10000"/>
              </a:spcBef>
            </a:pPr>
            <a:r>
              <a:rPr lang="en-US" altLang="en-US" dirty="0"/>
              <a:t>Authenticate users and processes to ensure appropriate access control decisions</a:t>
            </a:r>
          </a:p>
          <a:p>
            <a:pPr lvl="1">
              <a:lnSpc>
                <a:spcPct val="90000"/>
              </a:lnSpc>
              <a:spcBef>
                <a:spcPct val="10000"/>
              </a:spcBef>
            </a:pPr>
            <a:r>
              <a:rPr lang="en-US" altLang="en-US" dirty="0"/>
              <a:t>Principle 33. Use unique identities to ensure accountability</a:t>
            </a:r>
          </a:p>
          <a:p>
            <a:pPr lvl="1"/>
            <a:endParaRPr lang="en-US" altLang="en-US" dirty="0"/>
          </a:p>
          <a:p>
            <a:pPr lvl="1"/>
            <a:endParaRPr lang="en-US" altLang="en-US" dirty="0"/>
          </a:p>
          <a:p>
            <a:endParaRPr lang="en-US" altLang="en-US" sz="200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a:extLst>
              <a:ext uri="{FF2B5EF4-FFF2-40B4-BE49-F238E27FC236}">
                <a16:creationId xmlns:a16="http://schemas.microsoft.com/office/drawing/2014/main" id="{6FF59132-991F-727F-CFDC-4FD682C53781}"/>
              </a:ext>
            </a:extLst>
          </p:cNvPr>
          <p:cNvSpPr>
            <a:spLocks noGrp="1" noChangeArrowheads="1"/>
          </p:cNvSpPr>
          <p:nvPr>
            <p:ph type="title"/>
          </p:nvPr>
        </p:nvSpPr>
        <p:spPr/>
        <p:txBody>
          <a:bodyPr/>
          <a:lstStyle/>
          <a:p>
            <a:r>
              <a:rPr lang="en-US" altLang="en-US"/>
              <a:t>Security Frameworks – a few </a:t>
            </a:r>
          </a:p>
        </p:txBody>
      </p:sp>
      <p:sp>
        <p:nvSpPr>
          <p:cNvPr id="501763" name="Rectangle 3">
            <a:extLst>
              <a:ext uri="{FF2B5EF4-FFF2-40B4-BE49-F238E27FC236}">
                <a16:creationId xmlns:a16="http://schemas.microsoft.com/office/drawing/2014/main" id="{1B26539F-FC29-706C-8C6E-8EB80F753DA9}"/>
              </a:ext>
            </a:extLst>
          </p:cNvPr>
          <p:cNvSpPr>
            <a:spLocks noGrp="1" noChangeArrowheads="1"/>
          </p:cNvSpPr>
          <p:nvPr>
            <p:ph idx="1"/>
          </p:nvPr>
        </p:nvSpPr>
        <p:spPr/>
        <p:txBody>
          <a:bodyPr>
            <a:normAutofit/>
          </a:bodyPr>
          <a:lstStyle/>
          <a:p>
            <a:pPr>
              <a:lnSpc>
                <a:spcPct val="80000"/>
              </a:lnSpc>
              <a:buFontTx/>
              <a:buNone/>
            </a:pPr>
            <a:r>
              <a:rPr lang="en-US" altLang="en-US" b="1"/>
              <a:t>CobIT </a:t>
            </a:r>
            <a:br>
              <a:rPr lang="en-US" altLang="en-US" b="1"/>
            </a:br>
            <a:r>
              <a:rPr lang="en-US" altLang="en-US"/>
              <a:t>Control Objective over Information and Related Technology (CobIT).  Issued by the IT Governance Institute for managers, auditors, and IT users. </a:t>
            </a:r>
          </a:p>
          <a:p>
            <a:pPr lvl="1">
              <a:lnSpc>
                <a:spcPct val="80000"/>
              </a:lnSpc>
            </a:pPr>
            <a:r>
              <a:rPr lang="en-US" altLang="en-US"/>
              <a:t>An internationally accepted IT governance and control framework for risk management, audits, measures, best practices, controls, and security.</a:t>
            </a:r>
          </a:p>
          <a:p>
            <a:pPr>
              <a:lnSpc>
                <a:spcPct val="80000"/>
              </a:lnSpc>
              <a:buFontTx/>
              <a:buNone/>
            </a:pPr>
            <a:endParaRPr lang="en-US" altLang="en-US"/>
          </a:p>
          <a:p>
            <a:pPr>
              <a:lnSpc>
                <a:spcPct val="80000"/>
              </a:lnSpc>
              <a:buFontTx/>
              <a:buNone/>
            </a:pPr>
            <a:r>
              <a:rPr lang="en-US" altLang="en-US" b="1"/>
              <a:t>ITIL</a:t>
            </a:r>
          </a:p>
          <a:p>
            <a:pPr>
              <a:lnSpc>
                <a:spcPct val="80000"/>
              </a:lnSpc>
              <a:buFontTx/>
              <a:buNone/>
            </a:pPr>
            <a:r>
              <a:rPr lang="en-US" altLang="en-US" b="1"/>
              <a:t>	</a:t>
            </a:r>
            <a:r>
              <a:rPr lang="en-US" altLang="en-US"/>
              <a:t>The Information Technology Infrastructure Library (ITIL) is a set of concepts and techniques for managing IT infrastructure, development, and operations.  </a:t>
            </a:r>
          </a:p>
          <a:p>
            <a:pPr lvl="1">
              <a:lnSpc>
                <a:spcPct val="80000"/>
              </a:lnSpc>
            </a:pPr>
            <a:r>
              <a:rPr lang="en-US" altLang="en-US"/>
              <a:t>Security is not covered in great detail.</a:t>
            </a:r>
          </a:p>
          <a:p>
            <a:pPr>
              <a:lnSpc>
                <a:spcPct val="80000"/>
              </a:lnSpc>
              <a:buFontTx/>
              <a:buNone/>
            </a:pPr>
            <a:endParaRPr lang="en-US" altLang="en-US" sz="1600" b="1">
              <a:solidFill>
                <a:schemeClr val="accent2"/>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a:extLst>
              <a:ext uri="{FF2B5EF4-FFF2-40B4-BE49-F238E27FC236}">
                <a16:creationId xmlns:a16="http://schemas.microsoft.com/office/drawing/2014/main" id="{66D79B2D-F029-9AC4-3C2C-53D691F82EC7}"/>
              </a:ext>
            </a:extLst>
          </p:cNvPr>
          <p:cNvSpPr>
            <a:spLocks noGrp="1" noChangeArrowheads="1"/>
          </p:cNvSpPr>
          <p:nvPr>
            <p:ph type="title"/>
          </p:nvPr>
        </p:nvSpPr>
        <p:spPr/>
        <p:txBody>
          <a:bodyPr/>
          <a:lstStyle/>
          <a:p>
            <a:r>
              <a:rPr lang="en-US" altLang="en-US"/>
              <a:t>Security Frameworks – Continued</a:t>
            </a:r>
          </a:p>
        </p:txBody>
      </p:sp>
      <p:sp>
        <p:nvSpPr>
          <p:cNvPr id="704515" name="Rectangle 3">
            <a:extLst>
              <a:ext uri="{FF2B5EF4-FFF2-40B4-BE49-F238E27FC236}">
                <a16:creationId xmlns:a16="http://schemas.microsoft.com/office/drawing/2014/main" id="{E5E8B73F-B494-180A-FDD7-D6736C94C869}"/>
              </a:ext>
            </a:extLst>
          </p:cNvPr>
          <p:cNvSpPr>
            <a:spLocks noGrp="1" noChangeArrowheads="1"/>
          </p:cNvSpPr>
          <p:nvPr>
            <p:ph idx="1"/>
          </p:nvPr>
        </p:nvSpPr>
        <p:spPr/>
        <p:txBody>
          <a:bodyPr/>
          <a:lstStyle/>
          <a:p>
            <a:pPr>
              <a:buFontTx/>
              <a:buNone/>
            </a:pPr>
            <a:endParaRPr lang="en-US" altLang="en-US" sz="500"/>
          </a:p>
          <a:p>
            <a:pPr>
              <a:lnSpc>
                <a:spcPct val="90000"/>
              </a:lnSpc>
              <a:spcBef>
                <a:spcPct val="0"/>
              </a:spcBef>
              <a:buFontTx/>
              <a:buNone/>
            </a:pPr>
            <a:r>
              <a:rPr lang="en-US" altLang="en-US" sz="2800" b="1"/>
              <a:t>NIST</a:t>
            </a:r>
            <a:r>
              <a:rPr lang="en-US" altLang="en-US" sz="2800" b="1">
                <a:solidFill>
                  <a:srgbClr val="FFCC00"/>
                </a:solidFill>
              </a:rPr>
              <a:t> </a:t>
            </a:r>
            <a:br>
              <a:rPr lang="en-US" altLang="en-US" sz="2800" b="1">
                <a:solidFill>
                  <a:srgbClr val="FFCC00"/>
                </a:solidFill>
              </a:rPr>
            </a:br>
            <a:r>
              <a:rPr lang="en-US" altLang="en-US" sz="2800"/>
              <a:t>The National Institute of Standards and Technology (NIST) is a non-regulatory federal agency within the U.S. Commerce Department’s Technology Administration. </a:t>
            </a:r>
          </a:p>
          <a:p>
            <a:pPr>
              <a:lnSpc>
                <a:spcPct val="90000"/>
              </a:lnSpc>
              <a:spcBef>
                <a:spcPct val="0"/>
              </a:spcBef>
              <a:buFontTx/>
              <a:buNone/>
            </a:pPr>
            <a:r>
              <a:rPr lang="en-US" altLang="en-US" sz="2800"/>
              <a:t> </a:t>
            </a:r>
          </a:p>
          <a:p>
            <a:pPr lvl="1">
              <a:lnSpc>
                <a:spcPct val="90000"/>
              </a:lnSpc>
              <a:spcBef>
                <a:spcPct val="0"/>
              </a:spcBef>
            </a:pPr>
            <a:r>
              <a:rPr lang="en-US" altLang="en-US" sz="2400"/>
              <a:t>The Federal Information Security Management Act (2002) set aside money for NIST to develop new standards for securing government agencies.   </a:t>
            </a:r>
          </a:p>
          <a:p>
            <a:pPr>
              <a:lnSpc>
                <a:spcPct val="90000"/>
              </a:lnSpc>
              <a:spcBef>
                <a:spcPct val="0"/>
              </a:spcBef>
              <a:buFontTx/>
              <a:buNone/>
            </a:pPr>
            <a:endParaRPr lang="en-US" altLang="en-US" sz="2800"/>
          </a:p>
          <a:p>
            <a:pPr>
              <a:buFontTx/>
              <a:buNone/>
            </a:pPr>
            <a:endParaRPr lang="en-US" altLang="en-US" sz="2000" b="1"/>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a:extLst>
              <a:ext uri="{FF2B5EF4-FFF2-40B4-BE49-F238E27FC236}">
                <a16:creationId xmlns:a16="http://schemas.microsoft.com/office/drawing/2014/main" id="{C3F200E9-64C3-DEDA-5636-0A6EE5FC4C65}"/>
              </a:ext>
            </a:extLst>
          </p:cNvPr>
          <p:cNvSpPr>
            <a:spLocks noGrp="1" noChangeArrowheads="1"/>
          </p:cNvSpPr>
          <p:nvPr>
            <p:ph type="title"/>
          </p:nvPr>
        </p:nvSpPr>
        <p:spPr/>
        <p:txBody>
          <a:bodyPr/>
          <a:lstStyle/>
          <a:p>
            <a:r>
              <a:rPr lang="en-US" altLang="en-US" sz="2800" dirty="0"/>
              <a:t>NIST Recommended Security Controls for Federal Information Systems</a:t>
            </a:r>
            <a:endParaRPr lang="en-US" altLang="en-US" sz="1200" dirty="0">
              <a:solidFill>
                <a:srgbClr val="FF6600"/>
              </a:solidFill>
            </a:endParaRPr>
          </a:p>
        </p:txBody>
      </p:sp>
      <p:sp>
        <p:nvSpPr>
          <p:cNvPr id="714755" name="Rectangle 3">
            <a:extLst>
              <a:ext uri="{FF2B5EF4-FFF2-40B4-BE49-F238E27FC236}">
                <a16:creationId xmlns:a16="http://schemas.microsoft.com/office/drawing/2014/main" id="{CC42FF8B-563C-CB2A-C68E-2CF34E38EE69}"/>
              </a:ext>
            </a:extLst>
          </p:cNvPr>
          <p:cNvSpPr>
            <a:spLocks noGrp="1" noChangeArrowheads="1"/>
          </p:cNvSpPr>
          <p:nvPr>
            <p:ph idx="1"/>
          </p:nvPr>
        </p:nvSpPr>
        <p:spPr/>
        <p:txBody>
          <a:bodyPr>
            <a:normAutofit fontScale="47500" lnSpcReduction="20000"/>
          </a:bodyPr>
          <a:lstStyle/>
          <a:p>
            <a:pPr>
              <a:lnSpc>
                <a:spcPct val="80000"/>
              </a:lnSpc>
              <a:buFontTx/>
              <a:buNone/>
            </a:pPr>
            <a:r>
              <a:rPr lang="en-US" altLang="en-US" sz="1800" b="1"/>
              <a:t>IDENTIFIER </a:t>
            </a:r>
            <a:r>
              <a:rPr lang="en-US" altLang="en-US" sz="1800"/>
              <a:t>	</a:t>
            </a:r>
            <a:r>
              <a:rPr lang="en-US" altLang="en-US" sz="1800" b="1"/>
              <a:t>FAMILY </a:t>
            </a:r>
            <a:r>
              <a:rPr lang="en-US" altLang="en-US" sz="1800"/>
              <a:t>				</a:t>
            </a:r>
            <a:r>
              <a:rPr lang="en-US" altLang="en-US" sz="1800" b="1"/>
              <a:t>CLASS </a:t>
            </a:r>
            <a:r>
              <a:rPr lang="en-US" altLang="en-US" sz="1800"/>
              <a:t>	</a:t>
            </a:r>
          </a:p>
          <a:p>
            <a:pPr>
              <a:lnSpc>
                <a:spcPct val="80000"/>
              </a:lnSpc>
              <a:buFontTx/>
              <a:buAutoNum type="arabicPeriod"/>
            </a:pPr>
            <a:r>
              <a:rPr lang="en-US" altLang="en-US" sz="1800"/>
              <a:t>AC 	Access Control 					Technical 	</a:t>
            </a:r>
          </a:p>
          <a:p>
            <a:pPr>
              <a:lnSpc>
                <a:spcPct val="80000"/>
              </a:lnSpc>
              <a:buFontTx/>
              <a:buAutoNum type="arabicPeriod"/>
            </a:pPr>
            <a:r>
              <a:rPr lang="en-US" altLang="en-US" sz="1800"/>
              <a:t>AT 	Awareness and Training 				Operational 	</a:t>
            </a:r>
          </a:p>
          <a:p>
            <a:pPr>
              <a:lnSpc>
                <a:spcPct val="80000"/>
              </a:lnSpc>
              <a:buFontTx/>
              <a:buAutoNum type="arabicPeriod"/>
            </a:pPr>
            <a:r>
              <a:rPr lang="en-US" altLang="en-US" sz="1800"/>
              <a:t>AU 	Audit and Accountability 				Technical 	</a:t>
            </a:r>
          </a:p>
          <a:p>
            <a:pPr>
              <a:lnSpc>
                <a:spcPct val="80000"/>
              </a:lnSpc>
              <a:buFontTx/>
              <a:buAutoNum type="arabicPeriod"/>
            </a:pPr>
            <a:r>
              <a:rPr lang="en-US" altLang="en-US" sz="1800"/>
              <a:t>CA 	Certification, Accreditation, and Security Assessments Management 	</a:t>
            </a:r>
          </a:p>
          <a:p>
            <a:pPr>
              <a:lnSpc>
                <a:spcPct val="80000"/>
              </a:lnSpc>
              <a:buFontTx/>
              <a:buAutoNum type="arabicPeriod"/>
            </a:pPr>
            <a:r>
              <a:rPr lang="en-US" altLang="en-US" sz="1800"/>
              <a:t>CM 	Configuration Management 			Operational 	</a:t>
            </a:r>
          </a:p>
          <a:p>
            <a:pPr>
              <a:lnSpc>
                <a:spcPct val="80000"/>
              </a:lnSpc>
              <a:buFontTx/>
              <a:buAutoNum type="arabicPeriod"/>
            </a:pPr>
            <a:r>
              <a:rPr lang="en-US" altLang="en-US" sz="1800"/>
              <a:t>CP 	Contingency Planning 				Operational 	</a:t>
            </a:r>
          </a:p>
          <a:p>
            <a:pPr>
              <a:lnSpc>
                <a:spcPct val="80000"/>
              </a:lnSpc>
              <a:buFontTx/>
              <a:buAutoNum type="arabicPeriod"/>
            </a:pPr>
            <a:r>
              <a:rPr lang="en-US" altLang="en-US" sz="1800"/>
              <a:t>IA 	Identification and Authentication 			Technical 	</a:t>
            </a:r>
          </a:p>
          <a:p>
            <a:pPr>
              <a:lnSpc>
                <a:spcPct val="80000"/>
              </a:lnSpc>
              <a:buFontTx/>
              <a:buAutoNum type="arabicPeriod"/>
            </a:pPr>
            <a:r>
              <a:rPr lang="en-US" altLang="en-US" sz="1800"/>
              <a:t>IR 	Incident Response 				Operational 	</a:t>
            </a:r>
          </a:p>
          <a:p>
            <a:pPr>
              <a:lnSpc>
                <a:spcPct val="80000"/>
              </a:lnSpc>
              <a:buFontTx/>
              <a:buAutoNum type="arabicPeriod"/>
            </a:pPr>
            <a:r>
              <a:rPr lang="en-US" altLang="en-US" sz="1800"/>
              <a:t>MA 	Maintenance 					Operational 	</a:t>
            </a:r>
          </a:p>
          <a:p>
            <a:pPr>
              <a:lnSpc>
                <a:spcPct val="80000"/>
              </a:lnSpc>
              <a:buFontTx/>
              <a:buAutoNum type="arabicPeriod"/>
            </a:pPr>
            <a:r>
              <a:rPr lang="en-US" altLang="en-US" sz="1800"/>
              <a:t>MP 	Media Protection 					Operational 	</a:t>
            </a:r>
          </a:p>
          <a:p>
            <a:pPr>
              <a:lnSpc>
                <a:spcPct val="80000"/>
              </a:lnSpc>
              <a:buFontTx/>
              <a:buAutoNum type="arabicPeriod"/>
            </a:pPr>
            <a:r>
              <a:rPr lang="en-US" altLang="en-US" sz="1800"/>
              <a:t>PE 	Physical and Environmental Protection 		Operational 	</a:t>
            </a:r>
          </a:p>
          <a:p>
            <a:pPr>
              <a:lnSpc>
                <a:spcPct val="80000"/>
              </a:lnSpc>
              <a:buFontTx/>
              <a:buAutoNum type="arabicPeriod"/>
            </a:pPr>
            <a:r>
              <a:rPr lang="en-US" altLang="en-US" sz="1800"/>
              <a:t>PL 	Planning 					Management 	</a:t>
            </a:r>
          </a:p>
          <a:p>
            <a:pPr>
              <a:lnSpc>
                <a:spcPct val="80000"/>
              </a:lnSpc>
              <a:buFontTx/>
              <a:buAutoNum type="arabicPeriod"/>
            </a:pPr>
            <a:r>
              <a:rPr lang="en-US" altLang="en-US" sz="1800"/>
              <a:t>PS 	Personnel Security 				Operational 	</a:t>
            </a:r>
          </a:p>
          <a:p>
            <a:pPr>
              <a:lnSpc>
                <a:spcPct val="80000"/>
              </a:lnSpc>
              <a:buFontTx/>
              <a:buAutoNum type="arabicPeriod"/>
            </a:pPr>
            <a:r>
              <a:rPr lang="en-US" altLang="en-US" sz="1800"/>
              <a:t>RA 	Risk Assessment 					Management 	</a:t>
            </a:r>
          </a:p>
          <a:p>
            <a:pPr>
              <a:lnSpc>
                <a:spcPct val="80000"/>
              </a:lnSpc>
              <a:buFontTx/>
              <a:buAutoNum type="arabicPeriod"/>
            </a:pPr>
            <a:r>
              <a:rPr lang="en-US" altLang="en-US" sz="1800"/>
              <a:t>SA 	System and Services Acquisition 			Management 	</a:t>
            </a:r>
          </a:p>
          <a:p>
            <a:pPr>
              <a:lnSpc>
                <a:spcPct val="80000"/>
              </a:lnSpc>
              <a:buFontTx/>
              <a:buAutoNum type="arabicPeriod"/>
            </a:pPr>
            <a:r>
              <a:rPr lang="en-US" altLang="en-US" sz="1800"/>
              <a:t>SC 	System and Communications Protection 		Technical 	</a:t>
            </a:r>
          </a:p>
          <a:p>
            <a:pPr>
              <a:lnSpc>
                <a:spcPct val="80000"/>
              </a:lnSpc>
              <a:buFontTx/>
              <a:buAutoNum type="arabicPeriod"/>
            </a:pPr>
            <a:r>
              <a:rPr lang="en-US" altLang="en-US" sz="1800"/>
              <a:t>SI 	System and Information Integrity 			Operational 	</a:t>
            </a:r>
          </a:p>
          <a:p>
            <a:pPr>
              <a:buFontTx/>
              <a:buNone/>
            </a:pPr>
            <a:r>
              <a:rPr lang="en-US" altLang="en-US" sz="1600">
                <a:solidFill>
                  <a:schemeClr val="hlink"/>
                </a:solidFill>
              </a:rPr>
              <a:t>	</a:t>
            </a:r>
          </a:p>
          <a:p>
            <a:pPr>
              <a:buFontTx/>
              <a:buNone/>
            </a:pPr>
            <a:endParaRPr lang="en-US" altLang="en-US" sz="1600">
              <a:solidFill>
                <a:srgbClr val="FFFF66"/>
              </a:solidFill>
            </a:endParaRPr>
          </a:p>
          <a:p>
            <a:endParaRPr lang="en-US" altLang="en-US" sz="18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lstStyle/>
          <a:p>
            <a:r>
              <a:rPr lang="en-US" dirty="0"/>
              <a:t>Architecture Frameworks - FEAF</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The Federal Enterprise Architecture Framework (FEAF) is the reference enterprise architecture for the US Federal Government. It was developed to help federal agencies recognize priority areas and build common business practices despite their unique needs, goals, operations and activities. It can help both government agencies and private organizations with EISA as well as EA.</a:t>
            </a:r>
          </a:p>
        </p:txBody>
      </p:sp>
      <p:pic>
        <p:nvPicPr>
          <p:cNvPr id="5122" name="Picture 2">
            <a:extLst>
              <a:ext uri="{FF2B5EF4-FFF2-40B4-BE49-F238E27FC236}">
                <a16:creationId xmlns:a16="http://schemas.microsoft.com/office/drawing/2014/main" id="{030F2C80-C99B-4ADD-AB46-6451FCF0061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125" y="2326744"/>
            <a:ext cx="4664075" cy="330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744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654B13A-C774-4DEE-903E-E06037AA0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40" y="0"/>
            <a:ext cx="120965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00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505A00B-DA48-4469-ABD3-61516AD45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106664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29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DAE6-CA36-A9E4-B816-6AC2725259DD}"/>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4B605F3A-ADC2-9307-B946-99FAFD31A4E4}"/>
              </a:ext>
            </a:extLst>
          </p:cNvPr>
          <p:cNvSpPr>
            <a:spLocks noGrp="1"/>
          </p:cNvSpPr>
          <p:nvPr>
            <p:ph idx="1"/>
          </p:nvPr>
        </p:nvSpPr>
        <p:spPr/>
        <p:txBody>
          <a:bodyPr>
            <a:normAutofit/>
          </a:bodyPr>
          <a:lstStyle/>
          <a:p>
            <a:r>
              <a:rPr lang="en-US" dirty="0"/>
              <a:t>In listening to your IT colleagues, you will have noticed that everyone associates something different with the term IT architecture. And because there is no generally accepted taxonomy, we will just list the most common terms.</a:t>
            </a:r>
          </a:p>
          <a:p>
            <a:pPr lvl="1"/>
            <a:r>
              <a:rPr lang="en-US" dirty="0"/>
              <a:t>Probably the most encompassing term is “Enterprise IT Architecture”. When you model an enterprise architecture you would typically start with the business processes then map them to applications and finally map those to (infrastructure) components. Here we consider applications to be the digital representation of the business processes.</a:t>
            </a:r>
          </a:p>
          <a:p>
            <a:pPr lvl="1"/>
            <a:r>
              <a:rPr lang="en-US" dirty="0"/>
              <a:t>In contrast a “Reference Architecture” is considered something that describes a “to be” state and should reflect accepted best practices.</a:t>
            </a:r>
          </a:p>
          <a:p>
            <a:pPr lvl="1"/>
            <a:r>
              <a:rPr lang="en-US" dirty="0"/>
              <a:t>A “Solution Architecture” describes a particular solution and can include a technical architecture, a software architecture, an information architecture, you might also find a network architecture and data architecture.</a:t>
            </a:r>
          </a:p>
        </p:txBody>
      </p:sp>
    </p:spTree>
    <p:extLst>
      <p:ext uri="{BB962C8B-B14F-4D97-AF65-F5344CB8AC3E}">
        <p14:creationId xmlns:p14="http://schemas.microsoft.com/office/powerpoint/2010/main" val="438566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normAutofit fontScale="90000"/>
          </a:bodyPr>
          <a:lstStyle/>
          <a:p>
            <a:r>
              <a:rPr lang="en-US" dirty="0"/>
              <a:t>Architecture Frameworks - Zachman Framework</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The Zachman Framework is a high-level framework often used for creating EA, but it can also be translated into a top-down EISA approach. Based on the six fundamental questions — what, how, when, who, where and why — it has six layers: Identification, Definition, Representation, Specification, Configuration and Instantiation.</a:t>
            </a:r>
          </a:p>
        </p:txBody>
      </p:sp>
      <p:pic>
        <p:nvPicPr>
          <p:cNvPr id="5" name="Content Placeholder 4">
            <a:extLst>
              <a:ext uri="{FF2B5EF4-FFF2-40B4-BE49-F238E27FC236}">
                <a16:creationId xmlns:a16="http://schemas.microsoft.com/office/drawing/2014/main" id="{3E81A8EB-2B43-4A32-A993-9B0AFB335286}"/>
              </a:ext>
            </a:extLst>
          </p:cNvPr>
          <p:cNvPicPr>
            <a:picLocks noGrp="1" noChangeAspect="1"/>
          </p:cNvPicPr>
          <p:nvPr>
            <p:ph sz="half" idx="2"/>
          </p:nvPr>
        </p:nvPicPr>
        <p:blipFill>
          <a:blip r:embed="rId3"/>
          <a:stretch>
            <a:fillRect/>
          </a:stretch>
        </p:blipFill>
        <p:spPr>
          <a:xfrm>
            <a:off x="6461125" y="2623774"/>
            <a:ext cx="4664075" cy="2707415"/>
          </a:xfrm>
          <a:prstGeom prst="rect">
            <a:avLst/>
          </a:prstGeom>
        </p:spPr>
      </p:pic>
    </p:spTree>
    <p:extLst>
      <p:ext uri="{BB962C8B-B14F-4D97-AF65-F5344CB8AC3E}">
        <p14:creationId xmlns:p14="http://schemas.microsoft.com/office/powerpoint/2010/main" val="2768621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normAutofit fontScale="90000"/>
          </a:bodyPr>
          <a:lstStyle/>
          <a:p>
            <a:r>
              <a:rPr lang="en-US" dirty="0"/>
              <a:t>Architecture Frameworks - Zachman Framework</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dirty="0"/>
              <a:t>The Zachman Framework is a high-level framework often used for creating EA, but it can also be translated into a top-down EISA approach. Based on the six fundamental questions — what, how, when, who, where and why — it has six layers: Identification, Definition, Representation, Specification, Configuration and Instantiation.</a:t>
            </a:r>
          </a:p>
        </p:txBody>
      </p:sp>
      <p:pic>
        <p:nvPicPr>
          <p:cNvPr id="5" name="Content Placeholder 4">
            <a:extLst>
              <a:ext uri="{FF2B5EF4-FFF2-40B4-BE49-F238E27FC236}">
                <a16:creationId xmlns:a16="http://schemas.microsoft.com/office/drawing/2014/main" id="{3E81A8EB-2B43-4A32-A993-9B0AFB335286}"/>
              </a:ext>
            </a:extLst>
          </p:cNvPr>
          <p:cNvPicPr>
            <a:picLocks noGrp="1" noChangeAspect="1"/>
          </p:cNvPicPr>
          <p:nvPr>
            <p:ph sz="half" idx="2"/>
          </p:nvPr>
        </p:nvPicPr>
        <p:blipFill>
          <a:blip r:embed="rId3"/>
          <a:stretch>
            <a:fillRect/>
          </a:stretch>
        </p:blipFill>
        <p:spPr>
          <a:xfrm>
            <a:off x="6461125" y="2623774"/>
            <a:ext cx="4664075" cy="2707415"/>
          </a:xfrm>
          <a:prstGeom prst="rect">
            <a:avLst/>
          </a:prstGeom>
        </p:spPr>
      </p:pic>
      <p:pic>
        <p:nvPicPr>
          <p:cNvPr id="2050" name="Picture 2" descr="Zachman Framework">
            <a:extLst>
              <a:ext uri="{FF2B5EF4-FFF2-40B4-BE49-F238E27FC236}">
                <a16:creationId xmlns:a16="http://schemas.microsoft.com/office/drawing/2014/main" id="{5535F2F8-80CE-4B00-BD72-DB9425B996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 t="1556" r="15" b="1556"/>
          <a:stretch/>
        </p:blipFill>
        <p:spPr bwMode="auto">
          <a:xfrm>
            <a:off x="-1884" y="1"/>
            <a:ext cx="121938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070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normAutofit/>
          </a:bodyPr>
          <a:lstStyle/>
          <a:p>
            <a:r>
              <a:rPr lang="en-US" dirty="0"/>
              <a:t>Architecture Frameworks - COBIT 5</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COBIT 5, developed by ISACA, is a detailed framework that helps organizations of all sizes manage and secure the IT infrastructure. It covers business logic, risks and process requirements.</a:t>
            </a:r>
          </a:p>
        </p:txBody>
      </p:sp>
      <p:pic>
        <p:nvPicPr>
          <p:cNvPr id="3074" name="Picture 2" descr="COBIT | QualiWare Center of Excellence">
            <a:extLst>
              <a:ext uri="{FF2B5EF4-FFF2-40B4-BE49-F238E27FC236}">
                <a16:creationId xmlns:a16="http://schemas.microsoft.com/office/drawing/2014/main" id="{0DFAE831-7293-430F-9199-940DE8EE539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125" y="2731754"/>
            <a:ext cx="4664075" cy="2491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348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BIT | QualiWare Center of Excellence">
            <a:extLst>
              <a:ext uri="{FF2B5EF4-FFF2-40B4-BE49-F238E27FC236}">
                <a16:creationId xmlns:a16="http://schemas.microsoft.com/office/drawing/2014/main" id="{6515E8C6-A51F-431D-83A4-EF532B6395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18" y="187287"/>
            <a:ext cx="12147476" cy="6488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285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normAutofit/>
          </a:bodyPr>
          <a:lstStyle/>
          <a:p>
            <a:r>
              <a:rPr lang="en-US" dirty="0"/>
              <a:t>Architecture Frameworks - SABSA</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Sherwood Applied Business Security Architecture (SABSA) is a policy driven framework that helps define key questions that must be answered by security architecture: who, what, when and why. Its aim is to ensure that security services are designed, delivered and supported as an integral part of the enterprise's IT management. </a:t>
            </a:r>
          </a:p>
        </p:txBody>
      </p:sp>
      <p:pic>
        <p:nvPicPr>
          <p:cNvPr id="12290" name="Picture 2" descr="Enterprise Security: Open Enterprise Security Architecture">
            <a:extLst>
              <a:ext uri="{FF2B5EF4-FFF2-40B4-BE49-F238E27FC236}">
                <a16:creationId xmlns:a16="http://schemas.microsoft.com/office/drawing/2014/main" id="{CBDC5873-012D-4C29-8176-06AD645659C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125" y="2226626"/>
            <a:ext cx="4664075" cy="350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1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nterprise Security: Open Enterprise Security Architecture">
            <a:extLst>
              <a:ext uri="{FF2B5EF4-FFF2-40B4-BE49-F238E27FC236}">
                <a16:creationId xmlns:a16="http://schemas.microsoft.com/office/drawing/2014/main" id="{857A051F-1E0E-41FC-A5D5-9501D59C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550" y="-6339"/>
            <a:ext cx="9142899" cy="686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413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lstStyle/>
          <a:p>
            <a:r>
              <a:rPr lang="en-US" dirty="0"/>
              <a:t>Architecture Frameworks - TOGAF</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dirty="0"/>
              <a:t>The Open Group Architecture Framework (TOGAF) provides a set of tools for creating an enterprise security architecture from scratch for the first time. It helps you define clear objectives and bridge the gap between the different layers of your EISA. </a:t>
            </a:r>
          </a:p>
        </p:txBody>
      </p:sp>
      <p:pic>
        <p:nvPicPr>
          <p:cNvPr id="10242" name="Picture 2">
            <a:extLst>
              <a:ext uri="{FF2B5EF4-FFF2-40B4-BE49-F238E27FC236}">
                <a16:creationId xmlns:a16="http://schemas.microsoft.com/office/drawing/2014/main" id="{5063B0AA-65A1-49C9-8D95-8184B2D2EF4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84426" y="2103438"/>
            <a:ext cx="2817472" cy="37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505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4412A9B-67D5-484E-B760-BF8E8A546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900" y="0"/>
            <a:ext cx="5154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136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lstStyle/>
          <a:p>
            <a:r>
              <a:rPr lang="en-US" dirty="0"/>
              <a:t>Architecture Frameworks - </a:t>
            </a:r>
            <a:r>
              <a:rPr lang="en-US" dirty="0" err="1"/>
              <a:t>DoDAF</a:t>
            </a:r>
            <a:endParaRPr lang="en-US" dirty="0"/>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The Department of Defense Architecture Framework (</a:t>
            </a:r>
            <a:r>
              <a:rPr lang="en-US" sz="2000" dirty="0" err="1"/>
              <a:t>DoDAF</a:t>
            </a:r>
            <a:r>
              <a:rPr lang="en-US" sz="2000" dirty="0"/>
              <a:t>) is not just for government agencies. Because it links operations with information security, it’s ideal for helping multi-company organizations with independent IT networks address interoperability issues. It centers around infrastructure visualization for different stakeholders in the enterprise.</a:t>
            </a:r>
          </a:p>
        </p:txBody>
      </p:sp>
      <p:pic>
        <p:nvPicPr>
          <p:cNvPr id="8194" name="Picture 2" descr="DoDAF - Vitech">
            <a:extLst>
              <a:ext uri="{FF2B5EF4-FFF2-40B4-BE49-F238E27FC236}">
                <a16:creationId xmlns:a16="http://schemas.microsoft.com/office/drawing/2014/main" id="{244C98CA-EF6E-4941-B218-9B9C572753A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61125" y="2393120"/>
            <a:ext cx="4664075" cy="316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24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oDAF - Vitech">
            <a:extLst>
              <a:ext uri="{FF2B5EF4-FFF2-40B4-BE49-F238E27FC236}">
                <a16:creationId xmlns:a16="http://schemas.microsoft.com/office/drawing/2014/main" id="{5A059FCF-EAB7-4C27-A342-9CEE26004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267" y="443429"/>
            <a:ext cx="8789466" cy="59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89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AC1B4-00FD-1C11-1305-C2F4792A6ABC}"/>
              </a:ext>
            </a:extLst>
          </p:cNvPr>
          <p:cNvSpPr>
            <a:spLocks noGrp="1"/>
          </p:cNvSpPr>
          <p:nvPr>
            <p:ph type="title"/>
          </p:nvPr>
        </p:nvSpPr>
        <p:spPr/>
        <p:txBody>
          <a:bodyPr/>
          <a:lstStyle/>
          <a:p>
            <a:r>
              <a:rPr lang="en-US" dirty="0"/>
              <a:t>Other Definitions</a:t>
            </a:r>
          </a:p>
        </p:txBody>
      </p:sp>
      <p:sp>
        <p:nvSpPr>
          <p:cNvPr id="3" name="Content Placeholder 2">
            <a:extLst>
              <a:ext uri="{FF2B5EF4-FFF2-40B4-BE49-F238E27FC236}">
                <a16:creationId xmlns:a16="http://schemas.microsoft.com/office/drawing/2014/main" id="{BE4208DE-2D62-B401-481B-099B6FBEFFF8}"/>
              </a:ext>
            </a:extLst>
          </p:cNvPr>
          <p:cNvSpPr>
            <a:spLocks noGrp="1"/>
          </p:cNvSpPr>
          <p:nvPr>
            <p:ph idx="1"/>
          </p:nvPr>
        </p:nvSpPr>
        <p:spPr/>
        <p:txBody>
          <a:bodyPr>
            <a:normAutofit fontScale="92500" lnSpcReduction="20000"/>
          </a:bodyPr>
          <a:lstStyle/>
          <a:p>
            <a:r>
              <a:rPr lang="en-US" dirty="0"/>
              <a:t>“IT Architecture”? COBIT (4.1):</a:t>
            </a:r>
          </a:p>
          <a:p>
            <a:pPr lvl="1"/>
            <a:r>
              <a:rPr lang="en-US" dirty="0"/>
              <a:t>Enterprise architecture for IT—Description of the fundamental underlying design of the IT components of the business, the relationships amongst them and the manner in which they support the </a:t>
            </a:r>
            <a:r>
              <a:rPr lang="en-US" dirty="0" err="1"/>
              <a:t>organisation’s</a:t>
            </a:r>
            <a:r>
              <a:rPr lang="en-US" dirty="0"/>
              <a:t> objectives</a:t>
            </a:r>
          </a:p>
          <a:p>
            <a:r>
              <a:rPr lang="en-US" dirty="0"/>
              <a:t>TOGAF states Architecture has two meanings depending upon its contextual usage:</a:t>
            </a:r>
          </a:p>
          <a:p>
            <a:pPr lvl="1"/>
            <a:r>
              <a:rPr lang="en-US" dirty="0"/>
              <a:t>A formal description of a system, or a detailed plan of the system at component level to guide its implementation.</a:t>
            </a:r>
          </a:p>
          <a:p>
            <a:pPr lvl="1"/>
            <a:r>
              <a:rPr lang="en-US" dirty="0"/>
              <a:t>The structure of components, their inter-relationships, and the principles and guidelines governing their design and evolution over time</a:t>
            </a:r>
          </a:p>
          <a:p>
            <a:r>
              <a:rPr lang="en-US" dirty="0" err="1"/>
              <a:t>Zachmann</a:t>
            </a:r>
            <a:r>
              <a:rPr lang="en-US" dirty="0"/>
              <a:t>, who may be regarded as the "father" of Enterprise architecture:</a:t>
            </a:r>
          </a:p>
          <a:p>
            <a:pPr lvl="1"/>
            <a:r>
              <a:rPr lang="en-US" dirty="0"/>
              <a:t>A set of design artefacts, or descriptive representations, that are relevant for describing an object such that it can be produced to requirements (quality) as well as maintained over the period of its useful life (change).</a:t>
            </a:r>
          </a:p>
          <a:p>
            <a:r>
              <a:rPr lang="en-US" dirty="0"/>
              <a:t>In the context of OSA:</a:t>
            </a:r>
          </a:p>
          <a:p>
            <a:pPr lvl="1"/>
            <a:r>
              <a:rPr lang="en-US" dirty="0"/>
              <a:t>A set of design artefacts, that are relevant for describing an object such that it can be produced to requirements (quality) as well as maintained over the period of its useful life (change). The design artefact describe the structure of components, their inter-relationships, and the principles and guidelines governing their design and evolution over time.</a:t>
            </a:r>
          </a:p>
        </p:txBody>
      </p:sp>
    </p:spTree>
    <p:extLst>
      <p:ext uri="{BB962C8B-B14F-4D97-AF65-F5344CB8AC3E}">
        <p14:creationId xmlns:p14="http://schemas.microsoft.com/office/powerpoint/2010/main" val="4050465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7782-C98F-4177-A937-7C006BED8FA6}"/>
              </a:ext>
            </a:extLst>
          </p:cNvPr>
          <p:cNvSpPr>
            <a:spLocks noGrp="1"/>
          </p:cNvSpPr>
          <p:nvPr>
            <p:ph type="title"/>
          </p:nvPr>
        </p:nvSpPr>
        <p:spPr/>
        <p:txBody>
          <a:bodyPr/>
          <a:lstStyle/>
          <a:p>
            <a:r>
              <a:rPr lang="en-US" dirty="0"/>
              <a:t>Architecture Frameworks - OSA</a:t>
            </a:r>
          </a:p>
        </p:txBody>
      </p:sp>
      <p:sp>
        <p:nvSpPr>
          <p:cNvPr id="3" name="Content Placeholder 2">
            <a:extLst>
              <a:ext uri="{FF2B5EF4-FFF2-40B4-BE49-F238E27FC236}">
                <a16:creationId xmlns:a16="http://schemas.microsoft.com/office/drawing/2014/main" id="{4A4A5AA0-7832-4051-BD0A-91B716991BBC}"/>
              </a:ext>
            </a:extLst>
          </p:cNvPr>
          <p:cNvSpPr>
            <a:spLocks noGrp="1"/>
          </p:cNvSpPr>
          <p:nvPr>
            <p:ph sz="half" idx="1"/>
          </p:nvPr>
        </p:nvSpPr>
        <p:spPr/>
        <p:txBody>
          <a:bodyPr>
            <a:normAutofit/>
          </a:bodyPr>
          <a:lstStyle/>
          <a:p>
            <a:r>
              <a:rPr lang="en-US" sz="2000" dirty="0"/>
              <a:t>Open Security Architecture (OSA) is a framework related to functionality and technical security controls. It offers a comprehensive overview of key security issues, principles, components and concepts underlying architectural decisions that are involved when designing effective security architectures. That said, it can typically only be used once the security architecture is already designed.</a:t>
            </a:r>
          </a:p>
        </p:txBody>
      </p:sp>
      <p:pic>
        <p:nvPicPr>
          <p:cNvPr id="14342" name="Picture 6" descr="osa security architecture landscape components">
            <a:extLst>
              <a:ext uri="{FF2B5EF4-FFF2-40B4-BE49-F238E27FC236}">
                <a16:creationId xmlns:a16="http://schemas.microsoft.com/office/drawing/2014/main" id="{5FDA139D-9BF1-4BE3-B13C-7D9734C90DE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13910" y="2103438"/>
            <a:ext cx="4158505" cy="374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75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osa security architecture landscape components">
            <a:hlinkClick r:id="rId3"/>
            <a:extLst>
              <a:ext uri="{FF2B5EF4-FFF2-40B4-BE49-F238E27FC236}">
                <a16:creationId xmlns:a16="http://schemas.microsoft.com/office/drawing/2014/main" id="{9DE036F7-6B71-404E-A930-C215AC635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594" y="46328"/>
            <a:ext cx="7502486" cy="67620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8255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6C94D09-8D8C-06C5-8CEB-FF72EAC4B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476975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CE93-F1C1-52C8-6ECD-DE64F46D65F3}"/>
              </a:ext>
            </a:extLst>
          </p:cNvPr>
          <p:cNvSpPr>
            <a:spLocks noGrp="1"/>
          </p:cNvSpPr>
          <p:nvPr>
            <p:ph type="title"/>
          </p:nvPr>
        </p:nvSpPr>
        <p:spPr/>
        <p:txBody>
          <a:bodyPr/>
          <a:lstStyle/>
          <a:p>
            <a:r>
              <a:rPr lang="en-US" dirty="0"/>
              <a:t>Design Principles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22A339A8-320B-0BD9-4DDB-E6FB1F9BF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679" y="2014194"/>
            <a:ext cx="8854642" cy="4540842"/>
          </a:xfrm>
        </p:spPr>
      </p:pic>
    </p:spTree>
    <p:extLst>
      <p:ext uri="{BB962C8B-B14F-4D97-AF65-F5344CB8AC3E}">
        <p14:creationId xmlns:p14="http://schemas.microsoft.com/office/powerpoint/2010/main" val="497600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E836-9FDE-24A9-9E52-9CA1C198F464}"/>
              </a:ext>
            </a:extLst>
          </p:cNvPr>
          <p:cNvSpPr>
            <a:spLocks noGrp="1"/>
          </p:cNvSpPr>
          <p:nvPr>
            <p:ph type="title"/>
          </p:nvPr>
        </p:nvSpPr>
        <p:spPr/>
        <p:txBody>
          <a:bodyPr/>
          <a:lstStyle/>
          <a:p>
            <a:r>
              <a:rPr lang="en-US" dirty="0"/>
              <a:t>OSA Actors</a:t>
            </a:r>
          </a:p>
        </p:txBody>
      </p:sp>
      <p:sp>
        <p:nvSpPr>
          <p:cNvPr id="3" name="Content Placeholder 2">
            <a:extLst>
              <a:ext uri="{FF2B5EF4-FFF2-40B4-BE49-F238E27FC236}">
                <a16:creationId xmlns:a16="http://schemas.microsoft.com/office/drawing/2014/main" id="{2310C963-1780-317A-086E-6960989FE28B}"/>
              </a:ext>
            </a:extLst>
          </p:cNvPr>
          <p:cNvSpPr>
            <a:spLocks noGrp="1"/>
          </p:cNvSpPr>
          <p:nvPr>
            <p:ph idx="1"/>
          </p:nvPr>
        </p:nvSpPr>
        <p:spPr/>
        <p:txBody>
          <a:bodyPr/>
          <a:lstStyle/>
          <a:p>
            <a:r>
              <a:rPr lang="en-US" dirty="0"/>
              <a:t>In OSA patterns we refer to a number of generic roles, we call them actors. To ensure the consistency between the patterns we collect the description of these actors centrally.</a:t>
            </a:r>
          </a:p>
          <a:p>
            <a:pPr lvl="1"/>
            <a:r>
              <a:rPr lang="en-US" dirty="0"/>
              <a:t>"An actor is a prototypical business role. In an attempt to create a simple actor model, aspects of different business roles can also be combined into one actor. OSA patterns visualize with actors, the set of responsibility that can be assigned to a prototypical role, in a given setup."</a:t>
            </a:r>
          </a:p>
        </p:txBody>
      </p:sp>
      <p:pic>
        <p:nvPicPr>
          <p:cNvPr id="5" name="Picture 4" descr="A picture containing graphical user interface&#10;&#10;Description automatically generated">
            <a:hlinkClick r:id="rId2"/>
            <a:extLst>
              <a:ext uri="{FF2B5EF4-FFF2-40B4-BE49-F238E27FC236}">
                <a16:creationId xmlns:a16="http://schemas.microsoft.com/office/drawing/2014/main" id="{3A928814-F71B-1A53-6E1C-5099855BB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188" y="3663681"/>
            <a:ext cx="5741624" cy="2703348"/>
          </a:xfrm>
          <a:prstGeom prst="rect">
            <a:avLst/>
          </a:prstGeom>
        </p:spPr>
      </p:pic>
    </p:spTree>
    <p:extLst>
      <p:ext uri="{BB962C8B-B14F-4D97-AF65-F5344CB8AC3E}">
        <p14:creationId xmlns:p14="http://schemas.microsoft.com/office/powerpoint/2010/main" val="1927307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2530B-E390-F050-FA32-C1DCB62D9AAD}"/>
              </a:ext>
            </a:extLst>
          </p:cNvPr>
          <p:cNvPicPr>
            <a:picLocks noChangeAspect="1"/>
          </p:cNvPicPr>
          <p:nvPr/>
        </p:nvPicPr>
        <p:blipFill>
          <a:blip r:embed="rId3"/>
          <a:stretch>
            <a:fillRect/>
          </a:stretch>
        </p:blipFill>
        <p:spPr>
          <a:xfrm>
            <a:off x="1661711" y="0"/>
            <a:ext cx="8868578" cy="6857803"/>
          </a:xfrm>
          <a:prstGeom prst="rect">
            <a:avLst/>
          </a:prstGeom>
        </p:spPr>
      </p:pic>
    </p:spTree>
    <p:extLst>
      <p:ext uri="{BB962C8B-B14F-4D97-AF65-F5344CB8AC3E}">
        <p14:creationId xmlns:p14="http://schemas.microsoft.com/office/powerpoint/2010/main" val="2927970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D81F-8C0F-FB16-B591-28F0CF44A232}"/>
              </a:ext>
            </a:extLst>
          </p:cNvPr>
          <p:cNvSpPr>
            <a:spLocks noGrp="1"/>
          </p:cNvSpPr>
          <p:nvPr>
            <p:ph type="title"/>
          </p:nvPr>
        </p:nvSpPr>
        <p:spPr/>
        <p:txBody>
          <a:bodyPr/>
          <a:lstStyle/>
          <a:p>
            <a:r>
              <a:rPr lang="en-US" dirty="0"/>
              <a:t>Patterns</a:t>
            </a:r>
          </a:p>
        </p:txBody>
      </p:sp>
      <p:sp>
        <p:nvSpPr>
          <p:cNvPr id="3" name="Content Placeholder 2">
            <a:extLst>
              <a:ext uri="{FF2B5EF4-FFF2-40B4-BE49-F238E27FC236}">
                <a16:creationId xmlns:a16="http://schemas.microsoft.com/office/drawing/2014/main" id="{6B036F28-608E-2D92-0BCF-8A39909C74DD}"/>
              </a:ext>
            </a:extLst>
          </p:cNvPr>
          <p:cNvSpPr>
            <a:spLocks noGrp="1"/>
          </p:cNvSpPr>
          <p:nvPr>
            <p:ph idx="1"/>
          </p:nvPr>
        </p:nvSpPr>
        <p:spPr/>
        <p:txBody>
          <a:bodyPr/>
          <a:lstStyle/>
          <a:p>
            <a:r>
              <a:rPr lang="en-US" sz="2400" dirty="0">
                <a:hlinkClick r:id="rId2"/>
              </a:rPr>
              <a:t>OSA Security Patterns</a:t>
            </a:r>
            <a:endParaRPr lang="en-US" sz="2400" dirty="0"/>
          </a:p>
          <a:p>
            <a:r>
              <a:rPr lang="en-US" sz="2400" dirty="0"/>
              <a:t>Patterns provide a reference architecture to translate design to controls. Bridge security frameworks to system security design.</a:t>
            </a:r>
          </a:p>
          <a:p>
            <a:endParaRPr lang="en-US" sz="2400" dirty="0"/>
          </a:p>
          <a:p>
            <a:r>
              <a:rPr lang="en-US" sz="2400" dirty="0"/>
              <a:t>Patterns also carry over into later security efforts, such as driving incident response playbooks and disaster recovery plans.</a:t>
            </a:r>
          </a:p>
          <a:p>
            <a:endParaRPr lang="en-US" dirty="0"/>
          </a:p>
          <a:p>
            <a:endParaRPr lang="en-US" dirty="0"/>
          </a:p>
        </p:txBody>
      </p:sp>
    </p:spTree>
    <p:extLst>
      <p:ext uri="{BB962C8B-B14F-4D97-AF65-F5344CB8AC3E}">
        <p14:creationId xmlns:p14="http://schemas.microsoft.com/office/powerpoint/2010/main" val="193022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E2123A3C-049E-F3BA-B0DD-396A5D64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127" y="400428"/>
            <a:ext cx="9231746" cy="6057143"/>
          </a:xfrm>
          <a:prstGeom prst="rect">
            <a:avLst/>
          </a:prstGeom>
        </p:spPr>
      </p:pic>
    </p:spTree>
    <p:extLst>
      <p:ext uri="{BB962C8B-B14F-4D97-AF65-F5344CB8AC3E}">
        <p14:creationId xmlns:p14="http://schemas.microsoft.com/office/powerpoint/2010/main" val="1340661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8695965-7295-E0FF-5663-6AA9FE161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217" y="-15247"/>
            <a:ext cx="8207566" cy="6888493"/>
          </a:xfrm>
          <a:prstGeom prst="rect">
            <a:avLst/>
          </a:prstGeom>
        </p:spPr>
      </p:pic>
    </p:spTree>
    <p:extLst>
      <p:ext uri="{BB962C8B-B14F-4D97-AF65-F5344CB8AC3E}">
        <p14:creationId xmlns:p14="http://schemas.microsoft.com/office/powerpoint/2010/main" val="2383136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591F-4F67-0AD7-47D8-5D8A2032D0DD}"/>
              </a:ext>
            </a:extLst>
          </p:cNvPr>
          <p:cNvSpPr>
            <a:spLocks noGrp="1"/>
          </p:cNvSpPr>
          <p:nvPr>
            <p:ph type="title"/>
          </p:nvPr>
        </p:nvSpPr>
        <p:spPr/>
        <p:txBody>
          <a:bodyPr>
            <a:normAutofit/>
          </a:bodyPr>
          <a:lstStyle/>
          <a:p>
            <a:pPr>
              <a:defRPr/>
            </a:pPr>
            <a:r>
              <a:rPr lang="en-US" b="1" dirty="0"/>
              <a:t>Asset Clarification</a:t>
            </a:r>
            <a:endParaRPr lang="en-GB" dirty="0"/>
          </a:p>
        </p:txBody>
      </p:sp>
      <p:sp>
        <p:nvSpPr>
          <p:cNvPr id="4099" name="Content Placeholder 2">
            <a:extLst>
              <a:ext uri="{FF2B5EF4-FFF2-40B4-BE49-F238E27FC236}">
                <a16:creationId xmlns:a16="http://schemas.microsoft.com/office/drawing/2014/main" id="{EBD6C7F1-E7AC-45B4-65A1-99B129858A7D}"/>
              </a:ext>
            </a:extLst>
          </p:cNvPr>
          <p:cNvSpPr>
            <a:spLocks noGrp="1"/>
          </p:cNvSpPr>
          <p:nvPr>
            <p:ph idx="1"/>
          </p:nvPr>
        </p:nvSpPr>
        <p:spPr/>
        <p:txBody>
          <a:bodyPr/>
          <a:lstStyle/>
          <a:p>
            <a:pPr algn="just"/>
            <a:r>
              <a:rPr lang="en-US" altLang="en-US" sz="2400" dirty="0"/>
              <a:t>Before developing any security strategies, it is essential to </a:t>
            </a:r>
            <a:r>
              <a:rPr lang="en-US" altLang="en-US" sz="2400" b="1" dirty="0"/>
              <a:t>identify and classify the data </a:t>
            </a:r>
            <a:r>
              <a:rPr lang="en-US" altLang="en-US" sz="2400" dirty="0"/>
              <a:t>that the application will handle. </a:t>
            </a:r>
          </a:p>
          <a:p>
            <a:pPr algn="just"/>
            <a:r>
              <a:rPr lang="en-US" altLang="en-US" sz="2400" dirty="0"/>
              <a:t>Engineers </a:t>
            </a:r>
            <a:r>
              <a:rPr lang="en-US" altLang="en-US" sz="2400" b="1" dirty="0"/>
              <a:t>create security controls </a:t>
            </a:r>
            <a:r>
              <a:rPr lang="en-US" altLang="en-US" sz="2400" dirty="0"/>
              <a:t>that are appropriate for the value of the data being managed. </a:t>
            </a:r>
          </a:p>
          <a:p>
            <a:pPr algn="just"/>
            <a:r>
              <a:rPr lang="en-US" altLang="en-US" sz="2400" dirty="0"/>
              <a:t>For example, an application processing financial information must have much tighter restrictions than a blog or web forum.</a:t>
            </a:r>
          </a:p>
          <a:p>
            <a:pPr algn="just"/>
            <a:endParaRPr lang="en-GB" alt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DD7E8-2E8D-4BF8-9B95-4FF101CB0178}"/>
              </a:ext>
            </a:extLst>
          </p:cNvPr>
          <p:cNvSpPr>
            <a:spLocks noGrp="1"/>
          </p:cNvSpPr>
          <p:nvPr>
            <p:ph type="title"/>
          </p:nvPr>
        </p:nvSpPr>
        <p:spPr/>
        <p:txBody>
          <a:bodyPr/>
          <a:lstStyle/>
          <a:p>
            <a:r>
              <a:rPr lang="en-US" dirty="0"/>
              <a:t>Security Architecture</a:t>
            </a:r>
          </a:p>
        </p:txBody>
      </p:sp>
      <p:sp>
        <p:nvSpPr>
          <p:cNvPr id="3" name="Content Placeholder 2">
            <a:extLst>
              <a:ext uri="{FF2B5EF4-FFF2-40B4-BE49-F238E27FC236}">
                <a16:creationId xmlns:a16="http://schemas.microsoft.com/office/drawing/2014/main" id="{DEC9AAE8-F3CA-4275-8C84-3565C910A711}"/>
              </a:ext>
            </a:extLst>
          </p:cNvPr>
          <p:cNvSpPr>
            <a:spLocks noGrp="1"/>
          </p:cNvSpPr>
          <p:nvPr>
            <p:ph idx="1"/>
          </p:nvPr>
        </p:nvSpPr>
        <p:spPr/>
        <p:txBody>
          <a:bodyPr>
            <a:normAutofit/>
          </a:bodyPr>
          <a:lstStyle/>
          <a:p>
            <a:r>
              <a:rPr lang="en-US" sz="2000" dirty="0"/>
              <a:t>A set of physical and logical security-relevant representations (i.e., views) of system architecture that conveys information about how the system is partitioned into security domains and makes use of security-relevant elements to enforce security policies within and between security domains based on how data and information must be protected. </a:t>
            </a:r>
          </a:p>
          <a:p>
            <a:endParaRPr lang="en-US" sz="2000" dirty="0"/>
          </a:p>
          <a:p>
            <a:r>
              <a:rPr lang="en-US" sz="2000" dirty="0"/>
              <a:t>The security architecture reflects security domains, the placement of security-relevant elements within the security domains, the interconnections and trust relationships between the security-relevant elements, and the behavior and interaction between the security-relevant elements. The security architecture, similar to the system architecture, may be expressed at different levels of abstraction and with different scopes.</a:t>
            </a:r>
          </a:p>
        </p:txBody>
      </p:sp>
    </p:spTree>
    <p:extLst>
      <p:ext uri="{BB962C8B-B14F-4D97-AF65-F5344CB8AC3E}">
        <p14:creationId xmlns:p14="http://schemas.microsoft.com/office/powerpoint/2010/main" val="3836109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C1D6-D169-8F65-EF02-B7137AE89E62}"/>
              </a:ext>
            </a:extLst>
          </p:cNvPr>
          <p:cNvSpPr>
            <a:spLocks noGrp="1"/>
          </p:cNvSpPr>
          <p:nvPr>
            <p:ph type="title"/>
          </p:nvPr>
        </p:nvSpPr>
        <p:spPr/>
        <p:txBody>
          <a:bodyPr>
            <a:normAutofit/>
          </a:bodyPr>
          <a:lstStyle/>
          <a:p>
            <a:pPr>
              <a:defRPr/>
            </a:pPr>
            <a:r>
              <a:rPr lang="en-GB" b="1" dirty="0"/>
              <a:t>1. Minimise </a:t>
            </a:r>
            <a:r>
              <a:rPr lang="en-GB" sz="4400" b="1" dirty="0"/>
              <a:t>Attack Surface Area</a:t>
            </a:r>
          </a:p>
        </p:txBody>
      </p:sp>
      <p:sp>
        <p:nvSpPr>
          <p:cNvPr id="3" name="Content Placeholder 2">
            <a:extLst>
              <a:ext uri="{FF2B5EF4-FFF2-40B4-BE49-F238E27FC236}">
                <a16:creationId xmlns:a16="http://schemas.microsoft.com/office/drawing/2014/main" id="{B034F073-CF36-E12C-45F7-5169B8DD2C2D}"/>
              </a:ext>
            </a:extLst>
          </p:cNvPr>
          <p:cNvSpPr>
            <a:spLocks noGrp="1"/>
          </p:cNvSpPr>
          <p:nvPr>
            <p:ph idx="1"/>
          </p:nvPr>
        </p:nvSpPr>
        <p:spPr/>
        <p:txBody>
          <a:bodyPr rtlCol="0">
            <a:normAutofit/>
          </a:bodyPr>
          <a:lstStyle/>
          <a:p>
            <a:pPr algn="just">
              <a:defRPr/>
            </a:pPr>
            <a:r>
              <a:rPr lang="en-US" sz="2800" dirty="0"/>
              <a:t>The principle of minimizing attack surface area </a:t>
            </a:r>
            <a:r>
              <a:rPr lang="en-US" sz="2800" b="1" dirty="0">
                <a:solidFill>
                  <a:srgbClr val="FF0000"/>
                </a:solidFill>
              </a:rPr>
              <a:t>restricts the functions that users are allowed to access</a:t>
            </a:r>
            <a:r>
              <a:rPr lang="en-US" sz="2800" dirty="0"/>
              <a:t>, to reduce potential vulnerabilities.</a:t>
            </a:r>
          </a:p>
          <a:p>
            <a:pPr algn="just">
              <a:defRPr/>
            </a:pPr>
            <a:endParaRPr lang="en-GB" sz="2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F9F1-0792-28B1-49BA-973BAA19F80F}"/>
              </a:ext>
            </a:extLst>
          </p:cNvPr>
          <p:cNvSpPr>
            <a:spLocks noGrp="1"/>
          </p:cNvSpPr>
          <p:nvPr>
            <p:ph type="title"/>
          </p:nvPr>
        </p:nvSpPr>
        <p:spPr/>
        <p:txBody>
          <a:bodyPr>
            <a:normAutofit fontScale="90000"/>
          </a:bodyPr>
          <a:lstStyle/>
          <a:p>
            <a:pPr>
              <a:defRPr/>
            </a:pPr>
            <a:r>
              <a:rPr lang="en-US" b="1" dirty="0"/>
              <a:t>Defining the Attack Surface of an Application</a:t>
            </a:r>
            <a:endParaRPr lang="en-GB" b="1" dirty="0"/>
          </a:p>
        </p:txBody>
      </p:sp>
      <p:sp>
        <p:nvSpPr>
          <p:cNvPr id="3" name="Content Placeholder 2">
            <a:extLst>
              <a:ext uri="{FF2B5EF4-FFF2-40B4-BE49-F238E27FC236}">
                <a16:creationId xmlns:a16="http://schemas.microsoft.com/office/drawing/2014/main" id="{292C5C7C-9F1A-2912-A672-42073503F269}"/>
              </a:ext>
            </a:extLst>
          </p:cNvPr>
          <p:cNvSpPr>
            <a:spLocks noGrp="1"/>
          </p:cNvSpPr>
          <p:nvPr>
            <p:ph idx="1"/>
          </p:nvPr>
        </p:nvSpPr>
        <p:spPr/>
        <p:txBody>
          <a:bodyPr rtlCol="0">
            <a:normAutofit/>
          </a:bodyPr>
          <a:lstStyle/>
          <a:p>
            <a:pPr marL="114300" indent="0">
              <a:buNone/>
              <a:defRPr/>
            </a:pPr>
            <a:r>
              <a:rPr lang="en-US" sz="2000" dirty="0"/>
              <a:t>The Attack Surface of an application is:</a:t>
            </a:r>
          </a:p>
          <a:p>
            <a:pPr>
              <a:defRPr/>
            </a:pPr>
            <a:r>
              <a:rPr lang="en-US" sz="2000" dirty="0"/>
              <a:t>the </a:t>
            </a:r>
            <a:r>
              <a:rPr lang="en-US" sz="2000" b="1" dirty="0"/>
              <a:t>sum of all paths for data/commands </a:t>
            </a:r>
            <a:r>
              <a:rPr lang="en-US" sz="2000" dirty="0"/>
              <a:t>into and out of the application, and</a:t>
            </a:r>
          </a:p>
          <a:p>
            <a:pPr>
              <a:defRPr/>
            </a:pPr>
            <a:r>
              <a:rPr lang="en-US" sz="2000" dirty="0"/>
              <a:t>the </a:t>
            </a:r>
            <a:r>
              <a:rPr lang="en-US" sz="2000" b="1" dirty="0"/>
              <a:t>code that protects these paths </a:t>
            </a:r>
            <a:r>
              <a:rPr lang="en-US" sz="2000" dirty="0"/>
              <a:t>(including resource connection and authentication, authorization, activity logging, data validation and encoding), and</a:t>
            </a:r>
          </a:p>
          <a:p>
            <a:pPr>
              <a:defRPr/>
            </a:pPr>
            <a:r>
              <a:rPr lang="en-US" sz="2000" dirty="0"/>
              <a:t>all </a:t>
            </a:r>
            <a:r>
              <a:rPr lang="en-US" sz="2000" b="1" dirty="0"/>
              <a:t>valuable data </a:t>
            </a:r>
            <a:r>
              <a:rPr lang="en-US" sz="2000" dirty="0"/>
              <a:t>used in the application, including secrets and keys, intellectual property, critical business data, personal data and PII, and</a:t>
            </a:r>
          </a:p>
          <a:p>
            <a:pPr>
              <a:defRPr/>
            </a:pPr>
            <a:r>
              <a:rPr lang="en-US" sz="2000" dirty="0"/>
              <a:t>the </a:t>
            </a:r>
            <a:r>
              <a:rPr lang="en-US" sz="2000" b="1" dirty="0"/>
              <a:t>code that protects these data </a:t>
            </a:r>
            <a:r>
              <a:rPr lang="en-US" sz="2000" dirty="0"/>
              <a:t>(including encryption and checksums, access auditing, and data integrity and operational security controls).</a:t>
            </a:r>
          </a:p>
          <a:p>
            <a:pPr>
              <a:defRPr/>
            </a:pP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2F48E-6CBA-FE92-562A-890F7F6B11DF}"/>
              </a:ext>
            </a:extLst>
          </p:cNvPr>
          <p:cNvSpPr>
            <a:spLocks noGrp="1"/>
          </p:cNvSpPr>
          <p:nvPr>
            <p:ph type="title"/>
          </p:nvPr>
        </p:nvSpPr>
        <p:spPr/>
        <p:txBody>
          <a:bodyPr/>
          <a:lstStyle/>
          <a:p>
            <a:endParaRPr lang="en-US"/>
          </a:p>
        </p:txBody>
      </p:sp>
      <p:pic>
        <p:nvPicPr>
          <p:cNvPr id="12291" name="Picture 2" descr="Image result for minimise attack surface area">
            <a:extLst>
              <a:ext uri="{FF2B5EF4-FFF2-40B4-BE49-F238E27FC236}">
                <a16:creationId xmlns:a16="http://schemas.microsoft.com/office/drawing/2014/main" id="{D294647C-EB13-EAC0-EEDA-4B698A405A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457899" y="712"/>
            <a:ext cx="9276202" cy="6857288"/>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C475-4E22-D754-0762-1A7D8252EB97}"/>
              </a:ext>
            </a:extLst>
          </p:cNvPr>
          <p:cNvSpPr>
            <a:spLocks noGrp="1"/>
          </p:cNvSpPr>
          <p:nvPr>
            <p:ph type="title"/>
          </p:nvPr>
        </p:nvSpPr>
        <p:spPr/>
        <p:txBody>
          <a:bodyPr/>
          <a:lstStyle/>
          <a:p>
            <a:pPr>
              <a:defRPr/>
            </a:pPr>
            <a:r>
              <a:rPr lang="en-GB" b="1" dirty="0"/>
              <a:t>1. Minimise Attack Surface Area (contd.)</a:t>
            </a:r>
            <a:endParaRPr lang="en-GB" dirty="0"/>
          </a:p>
        </p:txBody>
      </p:sp>
      <p:sp>
        <p:nvSpPr>
          <p:cNvPr id="13315" name="Content Placeholder 2">
            <a:extLst>
              <a:ext uri="{FF2B5EF4-FFF2-40B4-BE49-F238E27FC236}">
                <a16:creationId xmlns:a16="http://schemas.microsoft.com/office/drawing/2014/main" id="{C61A303F-A8CC-FA0D-9724-7938C8531A3A}"/>
              </a:ext>
            </a:extLst>
          </p:cNvPr>
          <p:cNvSpPr>
            <a:spLocks noGrp="1"/>
          </p:cNvSpPr>
          <p:nvPr>
            <p:ph idx="1"/>
          </p:nvPr>
        </p:nvSpPr>
        <p:spPr/>
        <p:txBody>
          <a:bodyPr/>
          <a:lstStyle/>
          <a:p>
            <a:pPr algn="just"/>
            <a:r>
              <a:rPr lang="en-US" altLang="en-US" sz="2800" dirty="0"/>
              <a:t>For example, you might code a search feature into an application. </a:t>
            </a:r>
            <a:r>
              <a:rPr lang="en-US" altLang="en-US" sz="2800" b="1" dirty="0"/>
              <a:t>That search feature is potentially vulnerable to file inclusion attacks and SQL injection attacks</a:t>
            </a:r>
            <a:r>
              <a:rPr lang="en-US" altLang="en-US" sz="2800" dirty="0"/>
              <a:t>. </a:t>
            </a:r>
          </a:p>
          <a:p>
            <a:pPr algn="just"/>
            <a:endParaRPr lang="en-US" altLang="en-US" sz="2800" dirty="0"/>
          </a:p>
          <a:p>
            <a:pPr algn="just"/>
            <a:r>
              <a:rPr lang="en-US" altLang="en-US" sz="2800" dirty="0"/>
              <a:t>The </a:t>
            </a:r>
            <a:r>
              <a:rPr lang="en-US" altLang="en-US" sz="2800" dirty="0" err="1"/>
              <a:t>egnineer</a:t>
            </a:r>
            <a:r>
              <a:rPr lang="en-US" altLang="en-US" sz="2800" dirty="0"/>
              <a:t> could limit access to the search function, so only registered users could use it — reducing the attack surface and the risk of a successful attack.</a:t>
            </a:r>
          </a:p>
          <a:p>
            <a:endParaRPr lang="en-GB" alt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161D-5F50-18D3-2137-81AAEC9B73D3}"/>
              </a:ext>
            </a:extLst>
          </p:cNvPr>
          <p:cNvSpPr>
            <a:spLocks noGrp="1"/>
          </p:cNvSpPr>
          <p:nvPr>
            <p:ph type="title"/>
          </p:nvPr>
        </p:nvSpPr>
        <p:spPr/>
        <p:txBody>
          <a:bodyPr>
            <a:normAutofit/>
          </a:bodyPr>
          <a:lstStyle/>
          <a:p>
            <a:pPr>
              <a:defRPr/>
            </a:pPr>
            <a:r>
              <a:rPr lang="en-GB" b="1" dirty="0"/>
              <a:t>2. Establish Secure Defaults</a:t>
            </a:r>
          </a:p>
        </p:txBody>
      </p:sp>
      <p:sp>
        <p:nvSpPr>
          <p:cNvPr id="14339" name="Content Placeholder 2">
            <a:extLst>
              <a:ext uri="{FF2B5EF4-FFF2-40B4-BE49-F238E27FC236}">
                <a16:creationId xmlns:a16="http://schemas.microsoft.com/office/drawing/2014/main" id="{995BEC45-957D-37B9-6B8E-83929DDA0338}"/>
              </a:ext>
            </a:extLst>
          </p:cNvPr>
          <p:cNvSpPr>
            <a:spLocks noGrp="1"/>
          </p:cNvSpPr>
          <p:nvPr>
            <p:ph idx="1"/>
          </p:nvPr>
        </p:nvSpPr>
        <p:spPr/>
        <p:txBody>
          <a:bodyPr>
            <a:normAutofit/>
          </a:bodyPr>
          <a:lstStyle/>
          <a:p>
            <a:pPr algn="just"/>
            <a:r>
              <a:rPr lang="en-US" altLang="en-US" sz="2000" dirty="0"/>
              <a:t>This principle states that the application must be secure by default. </a:t>
            </a:r>
          </a:p>
          <a:p>
            <a:pPr algn="just"/>
            <a:r>
              <a:rPr lang="en-US" altLang="en-US" sz="2000" dirty="0"/>
              <a:t>That means </a:t>
            </a:r>
            <a:r>
              <a:rPr lang="en-US" altLang="en-US" sz="2000" b="1" dirty="0">
                <a:solidFill>
                  <a:srgbClr val="FF0000"/>
                </a:solidFill>
              </a:rPr>
              <a:t>a new user must take steps to obtain higher privileges </a:t>
            </a:r>
            <a:r>
              <a:rPr lang="en-US" altLang="en-US" sz="2000" dirty="0"/>
              <a:t>and remove additional security measures (if allowed). </a:t>
            </a:r>
          </a:p>
          <a:p>
            <a:pPr algn="just"/>
            <a:r>
              <a:rPr lang="en-US" altLang="en-US" sz="2000" dirty="0"/>
              <a:t>Establishing safe defaults means there should be strong security rules for:</a:t>
            </a:r>
          </a:p>
          <a:p>
            <a:pPr lvl="1" algn="just"/>
            <a:r>
              <a:rPr lang="en-US" altLang="en-US" sz="2000" dirty="0"/>
              <a:t>how user registrations are handled, </a:t>
            </a:r>
          </a:p>
          <a:p>
            <a:pPr lvl="1" algn="just"/>
            <a:r>
              <a:rPr lang="en-US" altLang="en-US" sz="2000" dirty="0"/>
              <a:t>how often passwords must be updated, </a:t>
            </a:r>
          </a:p>
          <a:p>
            <a:pPr lvl="1" algn="just"/>
            <a:r>
              <a:rPr lang="en-US" altLang="en-US" sz="2000" dirty="0"/>
              <a:t>how complex passwords should be and so on.</a:t>
            </a:r>
          </a:p>
          <a:p>
            <a:pPr algn="just"/>
            <a:r>
              <a:rPr lang="en-US" altLang="en-US" sz="2000" dirty="0"/>
              <a:t>Application users may be able to turn off some of these features, but they should be set to a high-security level by default.</a:t>
            </a:r>
            <a:endParaRPr lang="en-GB" alt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CBDE-486B-0279-54B1-63F5CB73F1DE}"/>
              </a:ext>
            </a:extLst>
          </p:cNvPr>
          <p:cNvSpPr>
            <a:spLocks noGrp="1"/>
          </p:cNvSpPr>
          <p:nvPr>
            <p:ph type="title"/>
          </p:nvPr>
        </p:nvSpPr>
        <p:spPr/>
        <p:txBody>
          <a:bodyPr/>
          <a:lstStyle/>
          <a:p>
            <a:pPr>
              <a:defRPr/>
            </a:pPr>
            <a:r>
              <a:rPr lang="en-GB" b="1" dirty="0"/>
              <a:t>2. Establish Secure Defaults (contd.)</a:t>
            </a:r>
            <a:endParaRPr lang="en-GB" dirty="0"/>
          </a:p>
        </p:txBody>
      </p:sp>
      <p:pic>
        <p:nvPicPr>
          <p:cNvPr id="15363" name="Picture 2" descr="Image result for establish secure defaults">
            <a:extLst>
              <a:ext uri="{FF2B5EF4-FFF2-40B4-BE49-F238E27FC236}">
                <a16:creationId xmlns:a16="http://schemas.microsoft.com/office/drawing/2014/main" id="{AF96E3F9-EFCE-9848-72A8-BD506C31F4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066800" y="2414071"/>
            <a:ext cx="10058400" cy="3228421"/>
          </a:xfr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81BB-6F89-3CC2-2152-442780CD6800}"/>
              </a:ext>
            </a:extLst>
          </p:cNvPr>
          <p:cNvSpPr>
            <a:spLocks noGrp="1"/>
          </p:cNvSpPr>
          <p:nvPr>
            <p:ph type="title"/>
          </p:nvPr>
        </p:nvSpPr>
        <p:spPr/>
        <p:txBody>
          <a:bodyPr/>
          <a:lstStyle/>
          <a:p>
            <a:pPr>
              <a:defRPr/>
            </a:pPr>
            <a:r>
              <a:rPr lang="en-GB" b="1" dirty="0"/>
              <a:t>3. Least Privilege Design Principle</a:t>
            </a:r>
            <a:endParaRPr lang="en-GB" dirty="0"/>
          </a:p>
        </p:txBody>
      </p:sp>
      <p:sp>
        <p:nvSpPr>
          <p:cNvPr id="3" name="Content Placeholder 2">
            <a:extLst>
              <a:ext uri="{FF2B5EF4-FFF2-40B4-BE49-F238E27FC236}">
                <a16:creationId xmlns:a16="http://schemas.microsoft.com/office/drawing/2014/main" id="{E46AFDDA-FA70-571F-4222-DF6C0FE53617}"/>
              </a:ext>
            </a:extLst>
          </p:cNvPr>
          <p:cNvSpPr>
            <a:spLocks noGrp="1"/>
          </p:cNvSpPr>
          <p:nvPr>
            <p:ph idx="1"/>
          </p:nvPr>
        </p:nvSpPr>
        <p:spPr/>
        <p:txBody>
          <a:bodyPr rtlCol="0">
            <a:noAutofit/>
          </a:bodyPr>
          <a:lstStyle/>
          <a:p>
            <a:pPr algn="just">
              <a:defRPr/>
            </a:pPr>
            <a:r>
              <a:rPr lang="en-US" sz="2400" dirty="0"/>
              <a:t>The Principle of Least Privilege (POLP) states that a user </a:t>
            </a:r>
            <a:r>
              <a:rPr lang="en-US" sz="2400" b="1" dirty="0">
                <a:solidFill>
                  <a:srgbClr val="FF0000"/>
                </a:solidFill>
              </a:rPr>
              <a:t>should have the minimum set of privileges required to perform a specific task</a:t>
            </a:r>
            <a:r>
              <a:rPr lang="en-US" sz="2400" dirty="0"/>
              <a:t>. </a:t>
            </a:r>
          </a:p>
          <a:p>
            <a:pPr algn="just">
              <a:defRPr/>
            </a:pPr>
            <a:r>
              <a:rPr lang="en-US" sz="2400" dirty="0"/>
              <a:t>For example, a user who is signed up to a blog application as an “author” </a:t>
            </a:r>
          </a:p>
          <a:p>
            <a:pPr marL="640080" lvl="1" algn="just">
              <a:defRPr/>
            </a:pPr>
            <a:r>
              <a:rPr lang="en-US" sz="2400" b="1" u="sng" dirty="0"/>
              <a:t>should not</a:t>
            </a:r>
            <a:r>
              <a:rPr lang="en-US" sz="2400" dirty="0"/>
              <a:t> have administrative privileges that allow them to add or remove users. </a:t>
            </a:r>
          </a:p>
          <a:p>
            <a:pPr marL="640080" lvl="1" algn="just">
              <a:defRPr/>
            </a:pPr>
            <a:r>
              <a:rPr lang="en-US" sz="2400" dirty="0"/>
              <a:t>They </a:t>
            </a:r>
            <a:r>
              <a:rPr lang="en-US" sz="2400" b="1" u="sng" dirty="0"/>
              <a:t>should</a:t>
            </a:r>
            <a:r>
              <a:rPr lang="en-US" sz="2400" dirty="0"/>
              <a:t> only be allowed to post articles to the application.</a:t>
            </a:r>
          </a:p>
          <a:p>
            <a:pPr algn="just">
              <a:defRPr/>
            </a:pPr>
            <a:r>
              <a:rPr lang="en-US" sz="2400" dirty="0"/>
              <a:t>The POLP can be applied to all aspects of a web application, including user rights and resource access. </a:t>
            </a:r>
          </a:p>
          <a:p>
            <a:pPr marL="411480" lvl="1" indent="0" algn="just">
              <a:buNone/>
              <a:defRPr/>
            </a:pPr>
            <a:endParaRPr lang="en-GB"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9A65-4888-7A22-418C-BB1BE8EF01D6}"/>
              </a:ext>
            </a:extLst>
          </p:cNvPr>
          <p:cNvSpPr>
            <a:spLocks noGrp="1"/>
          </p:cNvSpPr>
          <p:nvPr>
            <p:ph type="title"/>
          </p:nvPr>
        </p:nvSpPr>
        <p:spPr/>
        <p:txBody>
          <a:bodyPr>
            <a:normAutofit/>
          </a:bodyPr>
          <a:lstStyle/>
          <a:p>
            <a:pPr>
              <a:defRPr/>
            </a:pPr>
            <a:r>
              <a:rPr lang="en-US" b="1" dirty="0"/>
              <a:t>4. The Principle of Defense in Depth</a:t>
            </a:r>
            <a:endParaRPr lang="en-GB" b="1" dirty="0"/>
          </a:p>
        </p:txBody>
      </p:sp>
      <p:sp>
        <p:nvSpPr>
          <p:cNvPr id="17411" name="Content Placeholder 2">
            <a:extLst>
              <a:ext uri="{FF2B5EF4-FFF2-40B4-BE49-F238E27FC236}">
                <a16:creationId xmlns:a16="http://schemas.microsoft.com/office/drawing/2014/main" id="{5A13F0DE-9D79-4D0A-2938-2133B199FA8E}"/>
              </a:ext>
            </a:extLst>
          </p:cNvPr>
          <p:cNvSpPr>
            <a:spLocks noGrp="1"/>
          </p:cNvSpPr>
          <p:nvPr>
            <p:ph idx="1"/>
          </p:nvPr>
        </p:nvSpPr>
        <p:spPr/>
        <p:txBody>
          <a:bodyPr>
            <a:normAutofit/>
          </a:bodyPr>
          <a:lstStyle/>
          <a:p>
            <a:pPr algn="just"/>
            <a:r>
              <a:rPr lang="en-US" altLang="en-US" sz="2000" dirty="0"/>
              <a:t>The principle of defense in depth states that </a:t>
            </a:r>
            <a:r>
              <a:rPr lang="en-US" altLang="en-US" sz="2000" b="1" dirty="0">
                <a:solidFill>
                  <a:srgbClr val="FF0000"/>
                </a:solidFill>
              </a:rPr>
              <a:t>multiple security controls that approach risks in different ways </a:t>
            </a:r>
            <a:r>
              <a:rPr lang="en-US" altLang="en-US" sz="2000" dirty="0"/>
              <a:t>is the best option for securing an application. </a:t>
            </a:r>
          </a:p>
          <a:p>
            <a:pPr algn="just"/>
            <a:r>
              <a:rPr lang="en-US" altLang="en-US" sz="2000" dirty="0"/>
              <a:t>So, instead of having one security control for user access, you would have </a:t>
            </a:r>
            <a:r>
              <a:rPr lang="en-US" altLang="en-US" sz="2000" b="1" dirty="0">
                <a:solidFill>
                  <a:srgbClr val="FF0000"/>
                </a:solidFill>
              </a:rPr>
              <a:t>multiple layers of validation</a:t>
            </a:r>
            <a:r>
              <a:rPr lang="en-US" altLang="en-US" sz="2000" dirty="0"/>
              <a:t>, additional security auditing tools, and logging tools. </a:t>
            </a:r>
          </a:p>
          <a:p>
            <a:pPr algn="just"/>
            <a:r>
              <a:rPr lang="en-US" altLang="en-US" sz="2000" dirty="0"/>
              <a:t>For example, instead of letting a user login with just a username and password, </a:t>
            </a:r>
          </a:p>
          <a:p>
            <a:pPr lvl="1" algn="just"/>
            <a:r>
              <a:rPr lang="en-US" altLang="en-US" sz="2000" dirty="0"/>
              <a:t>you would use an IP check, </a:t>
            </a:r>
          </a:p>
          <a:p>
            <a:pPr lvl="1" algn="just"/>
            <a:r>
              <a:rPr lang="en-US" altLang="en-US" sz="2000" dirty="0"/>
              <a:t>a Captcha system, </a:t>
            </a:r>
          </a:p>
          <a:p>
            <a:pPr lvl="1" algn="just"/>
            <a:r>
              <a:rPr lang="en-US" altLang="en-US" sz="2000" dirty="0"/>
              <a:t>logging of their login attempts, </a:t>
            </a:r>
          </a:p>
          <a:p>
            <a:pPr lvl="1" algn="just"/>
            <a:r>
              <a:rPr lang="en-US" altLang="en-US" sz="2000" dirty="0"/>
              <a:t>brute force detection and so on.</a:t>
            </a:r>
            <a:endParaRPr lang="en-GB" altLang="en-US" sz="2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E9A5-E382-8C9A-AFB8-AF2FE07160A6}"/>
              </a:ext>
            </a:extLst>
          </p:cNvPr>
          <p:cNvSpPr>
            <a:spLocks noGrp="1"/>
          </p:cNvSpPr>
          <p:nvPr>
            <p:ph type="title"/>
          </p:nvPr>
        </p:nvSpPr>
        <p:spPr/>
        <p:txBody>
          <a:bodyPr>
            <a:normAutofit/>
          </a:bodyPr>
          <a:lstStyle/>
          <a:p>
            <a:pPr>
              <a:defRPr/>
            </a:pPr>
            <a:r>
              <a:rPr lang="en-GB" b="1" i="1" dirty="0"/>
              <a:t>What is CAPTCHA?</a:t>
            </a:r>
          </a:p>
        </p:txBody>
      </p:sp>
      <p:sp>
        <p:nvSpPr>
          <p:cNvPr id="5" name="Content Placeholder 4">
            <a:extLst>
              <a:ext uri="{FF2B5EF4-FFF2-40B4-BE49-F238E27FC236}">
                <a16:creationId xmlns:a16="http://schemas.microsoft.com/office/drawing/2014/main" id="{7792FB5D-5419-836B-396F-AF50AC4B03DD}"/>
              </a:ext>
            </a:extLst>
          </p:cNvPr>
          <p:cNvSpPr>
            <a:spLocks noGrp="1"/>
          </p:cNvSpPr>
          <p:nvPr>
            <p:ph sz="half" idx="2"/>
          </p:nvPr>
        </p:nvSpPr>
        <p:spPr/>
        <p:txBody>
          <a:bodyPr rtlCol="0">
            <a:normAutofit/>
          </a:bodyPr>
          <a:lstStyle/>
          <a:p>
            <a:pPr algn="just">
              <a:defRPr/>
            </a:pPr>
            <a:r>
              <a:rPr lang="en-US" sz="2000" dirty="0"/>
              <a:t>This user identification procedure has received many criticisms, especially from people with disabilities, </a:t>
            </a:r>
          </a:p>
          <a:p>
            <a:pPr algn="just">
              <a:defRPr/>
            </a:pPr>
            <a:r>
              <a:rPr lang="en-US" sz="2000" dirty="0"/>
              <a:t>Also from other people who feel that their everyday work is slowed down by distorted words that are difficult to read. It takes the average person approximately 10 seconds to solve a typical CAPTCHA.</a:t>
            </a:r>
            <a:endParaRPr lang="en-GB" sz="2000" dirty="0"/>
          </a:p>
        </p:txBody>
      </p:sp>
      <p:sp>
        <p:nvSpPr>
          <p:cNvPr id="4" name="Content Placeholder 3">
            <a:extLst>
              <a:ext uri="{FF2B5EF4-FFF2-40B4-BE49-F238E27FC236}">
                <a16:creationId xmlns:a16="http://schemas.microsoft.com/office/drawing/2014/main" id="{7BC3EC19-E338-5612-1EB9-75DC2A1155F7}"/>
              </a:ext>
            </a:extLst>
          </p:cNvPr>
          <p:cNvSpPr>
            <a:spLocks noGrp="1"/>
          </p:cNvSpPr>
          <p:nvPr>
            <p:ph sz="half" idx="1"/>
          </p:nvPr>
        </p:nvSpPr>
        <p:spPr/>
        <p:txBody>
          <a:bodyPr>
            <a:normAutofit/>
          </a:bodyPr>
          <a:lstStyle/>
          <a:p>
            <a:r>
              <a:rPr lang="en-US" sz="2000" dirty="0"/>
              <a:t>This CAPTCHA (Version 1) of "</a:t>
            </a:r>
            <a:r>
              <a:rPr lang="en-US" sz="2000" dirty="0" err="1"/>
              <a:t>smwm</a:t>
            </a:r>
            <a:r>
              <a:rPr lang="en-US" sz="2000" dirty="0"/>
              <a:t>" disguises its message from computer interpretation by twisting the letters and adding slight background color gradient.</a:t>
            </a:r>
          </a:p>
        </p:txBody>
      </p:sp>
      <p:pic>
        <p:nvPicPr>
          <p:cNvPr id="6" name="Picture 5">
            <a:extLst>
              <a:ext uri="{FF2B5EF4-FFF2-40B4-BE49-F238E27FC236}">
                <a16:creationId xmlns:a16="http://schemas.microsoft.com/office/drawing/2014/main" id="{E3EE92D5-0C9B-F4B8-EE1E-C36D2ED567C9}"/>
              </a:ext>
            </a:extLst>
          </p:cNvPr>
          <p:cNvPicPr>
            <a:picLocks noChangeAspect="1"/>
          </p:cNvPicPr>
          <p:nvPr/>
        </p:nvPicPr>
        <p:blipFill>
          <a:blip r:embed="rId2"/>
          <a:stretch>
            <a:fillRect/>
          </a:stretch>
        </p:blipFill>
        <p:spPr>
          <a:xfrm>
            <a:off x="1232691" y="3977640"/>
            <a:ext cx="4331658" cy="119973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DBB3-DDF3-3D6E-E64A-BE2DB25F9659}"/>
              </a:ext>
            </a:extLst>
          </p:cNvPr>
          <p:cNvSpPr>
            <a:spLocks noGrp="1"/>
          </p:cNvSpPr>
          <p:nvPr>
            <p:ph type="title"/>
          </p:nvPr>
        </p:nvSpPr>
        <p:spPr/>
        <p:txBody>
          <a:bodyPr/>
          <a:lstStyle/>
          <a:p>
            <a:endParaRPr lang="en-US"/>
          </a:p>
        </p:txBody>
      </p:sp>
      <p:pic>
        <p:nvPicPr>
          <p:cNvPr id="19458" name="Picture 4" descr="Image result for principle of defense in depth">
            <a:extLst>
              <a:ext uri="{FF2B5EF4-FFF2-40B4-BE49-F238E27FC236}">
                <a16:creationId xmlns:a16="http://schemas.microsoft.com/office/drawing/2014/main" id="{49FDBFD1-84C0-9BA6-5C3A-28C5FE24413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257" b="7811"/>
          <a:stretch/>
        </p:blipFill>
        <p:spPr>
          <a:xfrm>
            <a:off x="312144" y="-8304"/>
            <a:ext cx="11567711" cy="6874608"/>
          </a:xfr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EF5C-E21B-499B-812C-138A085F13EB}"/>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B36BCBE3-31F1-4E86-A92A-65329111D44D}"/>
              </a:ext>
            </a:extLst>
          </p:cNvPr>
          <p:cNvSpPr>
            <a:spLocks noGrp="1"/>
          </p:cNvSpPr>
          <p:nvPr>
            <p:ph idx="1"/>
          </p:nvPr>
        </p:nvSpPr>
        <p:spPr/>
        <p:txBody>
          <a:bodyPr/>
          <a:lstStyle/>
          <a:p>
            <a:r>
              <a:rPr lang="en-US" dirty="0"/>
              <a:t>Strong architecture leads to fewer / less severe security breaches</a:t>
            </a:r>
          </a:p>
          <a:p>
            <a:r>
              <a:rPr lang="en-US" dirty="0"/>
              <a:t>Proactive measures save money</a:t>
            </a:r>
          </a:p>
          <a:p>
            <a:r>
              <a:rPr lang="en-US" dirty="0"/>
              <a:t>Deferment of liability in the case of an incident</a:t>
            </a:r>
          </a:p>
        </p:txBody>
      </p:sp>
    </p:spTree>
    <p:extLst>
      <p:ext uri="{BB962C8B-B14F-4D97-AF65-F5344CB8AC3E}">
        <p14:creationId xmlns:p14="http://schemas.microsoft.com/office/powerpoint/2010/main" val="644783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B1CC9-098E-97B8-ACE7-776B045CDD4F}"/>
              </a:ext>
            </a:extLst>
          </p:cNvPr>
          <p:cNvSpPr>
            <a:spLocks noGrp="1"/>
          </p:cNvSpPr>
          <p:nvPr>
            <p:ph type="title"/>
          </p:nvPr>
        </p:nvSpPr>
        <p:spPr/>
        <p:txBody>
          <a:bodyPr>
            <a:normAutofit/>
          </a:bodyPr>
          <a:lstStyle/>
          <a:p>
            <a:pPr>
              <a:defRPr/>
            </a:pPr>
            <a:r>
              <a:rPr lang="en-GB" b="1" dirty="0"/>
              <a:t>5. Fail-Safe Defaults Design Principle</a:t>
            </a:r>
            <a:endParaRPr lang="en-GB" dirty="0"/>
          </a:p>
        </p:txBody>
      </p:sp>
      <p:sp>
        <p:nvSpPr>
          <p:cNvPr id="20483" name="Content Placeholder 2">
            <a:extLst>
              <a:ext uri="{FF2B5EF4-FFF2-40B4-BE49-F238E27FC236}">
                <a16:creationId xmlns:a16="http://schemas.microsoft.com/office/drawing/2014/main" id="{36B03C2F-B0FF-9EF8-348D-E99FCA67823D}"/>
              </a:ext>
            </a:extLst>
          </p:cNvPr>
          <p:cNvSpPr>
            <a:spLocks noGrp="1"/>
          </p:cNvSpPr>
          <p:nvPr>
            <p:ph idx="1"/>
          </p:nvPr>
        </p:nvSpPr>
        <p:spPr/>
        <p:txBody>
          <a:bodyPr>
            <a:normAutofit/>
          </a:bodyPr>
          <a:lstStyle/>
          <a:p>
            <a:pPr algn="just"/>
            <a:r>
              <a:rPr lang="en-US" altLang="en-US" sz="2400" dirty="0"/>
              <a:t>There are many reasons why an application would </a:t>
            </a:r>
            <a:r>
              <a:rPr lang="en-US" altLang="en-US" sz="2400" b="1" dirty="0">
                <a:solidFill>
                  <a:srgbClr val="FF0000"/>
                </a:solidFill>
              </a:rPr>
              <a:t>fail to process a transaction</a:t>
            </a:r>
            <a:r>
              <a:rPr lang="en-US" altLang="en-US" sz="2400" dirty="0"/>
              <a:t>. </a:t>
            </a:r>
          </a:p>
          <a:p>
            <a:pPr algn="just"/>
            <a:r>
              <a:rPr lang="en-US" altLang="en-US" sz="2400" dirty="0"/>
              <a:t>Perhaps </a:t>
            </a:r>
            <a:r>
              <a:rPr lang="en-US" altLang="en-US" sz="2400" b="1" dirty="0"/>
              <a:t>a database connection failed</a:t>
            </a:r>
            <a:r>
              <a:rPr lang="en-US" altLang="en-US" sz="2400" dirty="0"/>
              <a:t>, or the </a:t>
            </a:r>
            <a:r>
              <a:rPr lang="en-US" altLang="en-US" sz="2400" b="1" dirty="0"/>
              <a:t>data inputted from a user was incorrect</a:t>
            </a:r>
            <a:r>
              <a:rPr lang="en-US" altLang="en-US" sz="2400" dirty="0"/>
              <a:t>. </a:t>
            </a:r>
          </a:p>
          <a:p>
            <a:pPr algn="just"/>
            <a:r>
              <a:rPr lang="en-US" altLang="en-US" sz="2400" dirty="0"/>
              <a:t>This principle states that applications should fail in a secure way. </a:t>
            </a:r>
          </a:p>
          <a:p>
            <a:pPr lvl="1" algn="just"/>
            <a:r>
              <a:rPr lang="en-US" altLang="en-US" sz="2400" dirty="0"/>
              <a:t>Failure should not give the user additional privileges, </a:t>
            </a:r>
          </a:p>
          <a:p>
            <a:pPr lvl="1" algn="just"/>
            <a:r>
              <a:rPr lang="en-US" altLang="en-US" sz="2400" dirty="0"/>
              <a:t>It should not show the user sensitive information like database queries or logs.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7196-F83C-FFA7-8185-46D8912C5E8D}"/>
              </a:ext>
            </a:extLst>
          </p:cNvPr>
          <p:cNvSpPr>
            <a:spLocks noGrp="1"/>
          </p:cNvSpPr>
          <p:nvPr>
            <p:ph type="title"/>
          </p:nvPr>
        </p:nvSpPr>
        <p:spPr/>
        <p:txBody>
          <a:bodyPr>
            <a:normAutofit fontScale="90000"/>
          </a:bodyPr>
          <a:lstStyle/>
          <a:p>
            <a:pPr>
              <a:defRPr/>
            </a:pPr>
            <a:r>
              <a:rPr lang="en-GB" b="1" dirty="0"/>
              <a:t>5. Fail-Safe Defaults Design Principle (contd.)</a:t>
            </a:r>
            <a:endParaRPr lang="en-GB" dirty="0"/>
          </a:p>
        </p:txBody>
      </p:sp>
      <p:pic>
        <p:nvPicPr>
          <p:cNvPr id="21507" name="Picture 2" descr="Image result for Fail securely">
            <a:extLst>
              <a:ext uri="{FF2B5EF4-FFF2-40B4-BE49-F238E27FC236}">
                <a16:creationId xmlns:a16="http://schemas.microsoft.com/office/drawing/2014/main" id="{E885AA53-5265-F59E-CE25-BDAB1CB59B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3524250" y="2309019"/>
            <a:ext cx="5143500" cy="3438525"/>
          </a:xfrm>
          <a:noFill/>
        </p:spPr>
      </p:pic>
      <p:pic>
        <p:nvPicPr>
          <p:cNvPr id="21508" name="Picture 2" descr="Image result for Fail securely">
            <a:extLst>
              <a:ext uri="{FF2B5EF4-FFF2-40B4-BE49-F238E27FC236}">
                <a16:creationId xmlns:a16="http://schemas.microsoft.com/office/drawing/2014/main" id="{FADEF067-156B-E38B-ACB3-D420E301A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901031"/>
            <a:ext cx="63627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6C0B-97F1-42C3-8B64-6D0D5C13A093}"/>
              </a:ext>
            </a:extLst>
          </p:cNvPr>
          <p:cNvSpPr>
            <a:spLocks noGrp="1"/>
          </p:cNvSpPr>
          <p:nvPr>
            <p:ph type="title"/>
          </p:nvPr>
        </p:nvSpPr>
        <p:spPr/>
        <p:txBody>
          <a:bodyPr>
            <a:normAutofit/>
          </a:bodyPr>
          <a:lstStyle/>
          <a:p>
            <a:pPr>
              <a:defRPr/>
            </a:pPr>
            <a:r>
              <a:rPr lang="en-US" b="1" dirty="0"/>
              <a:t>6. </a:t>
            </a:r>
            <a:r>
              <a:rPr lang="en-GB" b="1" dirty="0"/>
              <a:t>Don’t Trust Services</a:t>
            </a:r>
          </a:p>
        </p:txBody>
      </p:sp>
      <p:sp>
        <p:nvSpPr>
          <p:cNvPr id="22531" name="Content Placeholder 2">
            <a:extLst>
              <a:ext uri="{FF2B5EF4-FFF2-40B4-BE49-F238E27FC236}">
                <a16:creationId xmlns:a16="http://schemas.microsoft.com/office/drawing/2014/main" id="{FD3E0FAD-0B15-D386-9769-C7FB973197DA}"/>
              </a:ext>
            </a:extLst>
          </p:cNvPr>
          <p:cNvSpPr>
            <a:spLocks noGrp="1"/>
          </p:cNvSpPr>
          <p:nvPr>
            <p:ph idx="1"/>
          </p:nvPr>
        </p:nvSpPr>
        <p:spPr/>
        <p:txBody>
          <a:bodyPr/>
          <a:lstStyle/>
          <a:p>
            <a:pPr algn="just"/>
            <a:r>
              <a:rPr lang="en-US" altLang="en-US" sz="2800"/>
              <a:t>Many web applications use </a:t>
            </a:r>
            <a:r>
              <a:rPr lang="en-US" altLang="en-US" sz="2800" b="1"/>
              <a:t>third-party services </a:t>
            </a:r>
            <a:r>
              <a:rPr lang="en-US" altLang="en-US" sz="2800"/>
              <a:t>for accessing additional functionality or obtaining additional data. </a:t>
            </a:r>
          </a:p>
          <a:p>
            <a:pPr algn="just"/>
            <a:r>
              <a:rPr lang="en-US" altLang="en-US" sz="2800"/>
              <a:t>This principle states that you should never trust these services from a security perspective. </a:t>
            </a:r>
          </a:p>
          <a:p>
            <a:pPr algn="just"/>
            <a:r>
              <a:rPr lang="en-US" altLang="en-US" sz="2800"/>
              <a:t>That means the application should always </a:t>
            </a:r>
            <a:r>
              <a:rPr lang="en-US" altLang="en-US" sz="2800" b="1">
                <a:solidFill>
                  <a:srgbClr val="FF0000"/>
                </a:solidFill>
              </a:rPr>
              <a:t>check the validity of data that third-party services send</a:t>
            </a:r>
            <a:r>
              <a:rPr lang="en-US" altLang="en-US" sz="2800" b="1"/>
              <a:t> </a:t>
            </a:r>
            <a:r>
              <a:rPr lang="en-US" altLang="en-US" sz="2800"/>
              <a:t>and not give those services high-level permissions within the app.</a:t>
            </a:r>
            <a:endParaRPr lang="en-GB"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12E72-29FB-6526-E414-B302530D5B1D}"/>
              </a:ext>
            </a:extLst>
          </p:cNvPr>
          <p:cNvSpPr>
            <a:spLocks noGrp="1"/>
          </p:cNvSpPr>
          <p:nvPr>
            <p:ph type="title"/>
          </p:nvPr>
        </p:nvSpPr>
        <p:spPr/>
        <p:txBody>
          <a:bodyPr>
            <a:normAutofit/>
          </a:bodyPr>
          <a:lstStyle/>
          <a:p>
            <a:pPr>
              <a:defRPr/>
            </a:pPr>
            <a:r>
              <a:rPr lang="en-US" b="1" dirty="0"/>
              <a:t>7. </a:t>
            </a:r>
            <a:r>
              <a:rPr lang="en-GB" b="1" dirty="0"/>
              <a:t>Separation of Duties</a:t>
            </a:r>
          </a:p>
        </p:txBody>
      </p:sp>
      <p:sp>
        <p:nvSpPr>
          <p:cNvPr id="23555" name="Content Placeholder 2">
            <a:extLst>
              <a:ext uri="{FF2B5EF4-FFF2-40B4-BE49-F238E27FC236}">
                <a16:creationId xmlns:a16="http://schemas.microsoft.com/office/drawing/2014/main" id="{353B7F74-172F-FC5E-7195-D3E992DE6718}"/>
              </a:ext>
            </a:extLst>
          </p:cNvPr>
          <p:cNvSpPr>
            <a:spLocks noGrp="1"/>
          </p:cNvSpPr>
          <p:nvPr>
            <p:ph idx="1"/>
          </p:nvPr>
        </p:nvSpPr>
        <p:spPr/>
        <p:txBody>
          <a:bodyPr>
            <a:normAutofit/>
          </a:bodyPr>
          <a:lstStyle/>
          <a:p>
            <a:pPr algn="just"/>
            <a:r>
              <a:rPr lang="en-US" altLang="en-US" sz="2000" dirty="0"/>
              <a:t>Separation of duty, as a security principle, has as its </a:t>
            </a:r>
            <a:r>
              <a:rPr lang="en-US" altLang="en-US" sz="2000" b="1" dirty="0">
                <a:solidFill>
                  <a:srgbClr val="FF0000"/>
                </a:solidFill>
              </a:rPr>
              <a:t>primary objective the prevention of fraud and errors</a:t>
            </a:r>
            <a:r>
              <a:rPr lang="en-US" altLang="en-US" sz="2000" dirty="0"/>
              <a:t>. </a:t>
            </a:r>
          </a:p>
          <a:p>
            <a:pPr algn="just"/>
            <a:r>
              <a:rPr lang="en-US" altLang="en-US" sz="2000" dirty="0"/>
              <a:t>This objective is achieved by distributing the tasks and associated privileges for a specific business process among multiple users. </a:t>
            </a:r>
          </a:p>
          <a:p>
            <a:pPr algn="just"/>
            <a:r>
              <a:rPr lang="en-US" altLang="en-US" sz="2000" dirty="0"/>
              <a:t>For example, a user of an e-Commerce website should not be promoted to also be an administrator as they will be able to alter orders and give themselves products. </a:t>
            </a:r>
          </a:p>
          <a:p>
            <a:pPr algn="just"/>
            <a:r>
              <a:rPr lang="en-US" altLang="en-US" sz="2000" dirty="0"/>
              <a:t>The reverse is also true — an administrator should not have the ability to do things that customers do, like order items from the front end of the website.</a:t>
            </a:r>
            <a:endParaRPr lang="en-GB" alt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460E4-FB82-0D38-4486-E4B47876A409}"/>
              </a:ext>
            </a:extLst>
          </p:cNvPr>
          <p:cNvSpPr>
            <a:spLocks noGrp="1"/>
          </p:cNvSpPr>
          <p:nvPr>
            <p:ph type="title"/>
          </p:nvPr>
        </p:nvSpPr>
        <p:spPr/>
        <p:txBody>
          <a:bodyPr/>
          <a:lstStyle/>
          <a:p>
            <a:pPr>
              <a:defRPr/>
            </a:pPr>
            <a:r>
              <a:rPr lang="en-US" b="1" dirty="0"/>
              <a:t>7. </a:t>
            </a:r>
            <a:r>
              <a:rPr lang="en-GB" b="1" dirty="0"/>
              <a:t>Separation of Duties (contd.)</a:t>
            </a:r>
            <a:endParaRPr lang="en-GB" dirty="0"/>
          </a:p>
        </p:txBody>
      </p:sp>
      <p:pic>
        <p:nvPicPr>
          <p:cNvPr id="24579" name="Picture 2" descr="Image result for Separation of Duties">
            <a:extLst>
              <a:ext uri="{FF2B5EF4-FFF2-40B4-BE49-F238E27FC236}">
                <a16:creationId xmlns:a16="http://schemas.microsoft.com/office/drawing/2014/main" id="{47623EB4-5CD4-6B12-E0C4-9341E51EB4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512803" y="2489372"/>
            <a:ext cx="11166393" cy="3613973"/>
          </a:xfr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BDCE-6F98-C0B1-0DD1-34516B910D08}"/>
              </a:ext>
            </a:extLst>
          </p:cNvPr>
          <p:cNvSpPr>
            <a:spLocks noGrp="1"/>
          </p:cNvSpPr>
          <p:nvPr>
            <p:ph type="title"/>
          </p:nvPr>
        </p:nvSpPr>
        <p:spPr/>
        <p:txBody>
          <a:bodyPr>
            <a:normAutofit/>
          </a:bodyPr>
          <a:lstStyle/>
          <a:p>
            <a:pPr>
              <a:defRPr/>
            </a:pPr>
            <a:r>
              <a:rPr lang="en-US" b="1" dirty="0"/>
              <a:t>8. Avoid Security by Obscurity</a:t>
            </a:r>
            <a:endParaRPr lang="en-GB" b="1" dirty="0"/>
          </a:p>
        </p:txBody>
      </p:sp>
      <p:sp>
        <p:nvSpPr>
          <p:cNvPr id="3" name="Content Placeholder 2">
            <a:extLst>
              <a:ext uri="{FF2B5EF4-FFF2-40B4-BE49-F238E27FC236}">
                <a16:creationId xmlns:a16="http://schemas.microsoft.com/office/drawing/2014/main" id="{9725D871-8186-B901-ECB4-1A2DC89ED506}"/>
              </a:ext>
            </a:extLst>
          </p:cNvPr>
          <p:cNvSpPr>
            <a:spLocks noGrp="1"/>
          </p:cNvSpPr>
          <p:nvPr>
            <p:ph idx="1"/>
          </p:nvPr>
        </p:nvSpPr>
        <p:spPr/>
        <p:txBody>
          <a:bodyPr rtlCol="0">
            <a:noAutofit/>
          </a:bodyPr>
          <a:lstStyle/>
          <a:p>
            <a:pPr algn="just">
              <a:defRPr/>
            </a:pPr>
            <a:r>
              <a:rPr lang="en-US" sz="1800" dirty="0"/>
              <a:t>In security engineering, </a:t>
            </a:r>
            <a:r>
              <a:rPr lang="en-US" sz="1800" b="1" dirty="0"/>
              <a:t>security through obscurity</a:t>
            </a:r>
            <a:r>
              <a:rPr lang="en-US" sz="1800" dirty="0"/>
              <a:t> (or </a:t>
            </a:r>
            <a:r>
              <a:rPr lang="en-US" sz="1800" b="1" dirty="0"/>
              <a:t>security by obscurity</a:t>
            </a:r>
            <a:r>
              <a:rPr lang="en-US" sz="1800" dirty="0"/>
              <a:t>) is the </a:t>
            </a:r>
            <a:r>
              <a:rPr lang="en-US" sz="1800" b="1" dirty="0">
                <a:solidFill>
                  <a:srgbClr val="FF0000"/>
                </a:solidFill>
              </a:rPr>
              <a:t>reliance on the secrecy of the design or implementation</a:t>
            </a:r>
            <a:r>
              <a:rPr lang="en-US" sz="1800" dirty="0"/>
              <a:t> as the main method of providing security for a system or component of a system. </a:t>
            </a:r>
          </a:p>
          <a:p>
            <a:pPr algn="just">
              <a:defRPr/>
            </a:pPr>
            <a:r>
              <a:rPr lang="en-US" sz="1800" dirty="0"/>
              <a:t>A system or component relying on obscurity may have theoretical or actual security vulnerabilities, but its owners or designers believe that if the flaws are not known, that will be sufficient to prevent a successful attack. </a:t>
            </a:r>
          </a:p>
          <a:p>
            <a:pPr algn="just">
              <a:defRPr/>
            </a:pPr>
            <a:r>
              <a:rPr lang="en-US" sz="1800" dirty="0"/>
              <a:t>Security experts have rejected this view, and advise that obscurity should never be the only security mechanism.</a:t>
            </a:r>
          </a:p>
          <a:p>
            <a:pPr algn="just">
              <a:defRPr/>
            </a:pPr>
            <a:r>
              <a:rPr lang="en-US" sz="1800" dirty="0"/>
              <a:t>If your application requires its administration URL to be hidden so it can remain secure, then it is not secure at all. </a:t>
            </a:r>
          </a:p>
          <a:p>
            <a:pPr algn="just">
              <a:defRPr/>
            </a:pPr>
            <a:r>
              <a:rPr lang="en-US" sz="1800" dirty="0"/>
              <a:t>There should be sufficient security controls in place to keep your application safe without hiding core functionality or source code.</a:t>
            </a:r>
            <a:endParaRPr lang="en-GB" sz="1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8A4B-EEF1-2AD1-B893-5B301DA1AB61}"/>
              </a:ext>
            </a:extLst>
          </p:cNvPr>
          <p:cNvSpPr>
            <a:spLocks noGrp="1"/>
          </p:cNvSpPr>
          <p:nvPr>
            <p:ph type="title"/>
          </p:nvPr>
        </p:nvSpPr>
        <p:spPr/>
        <p:txBody>
          <a:bodyPr/>
          <a:lstStyle/>
          <a:p>
            <a:pPr>
              <a:defRPr/>
            </a:pPr>
            <a:r>
              <a:rPr lang="en-US" b="1" dirty="0"/>
              <a:t>Security by obscurity Example 1 </a:t>
            </a:r>
            <a:endParaRPr lang="en-US" dirty="0"/>
          </a:p>
        </p:txBody>
      </p:sp>
      <p:sp>
        <p:nvSpPr>
          <p:cNvPr id="26627" name="Content Placeholder 2">
            <a:extLst>
              <a:ext uri="{FF2B5EF4-FFF2-40B4-BE49-F238E27FC236}">
                <a16:creationId xmlns:a16="http://schemas.microsoft.com/office/drawing/2014/main" id="{4290A8F9-18EF-317F-52C5-71D7E0826F29}"/>
              </a:ext>
            </a:extLst>
          </p:cNvPr>
          <p:cNvSpPr>
            <a:spLocks noGrp="1"/>
          </p:cNvSpPr>
          <p:nvPr>
            <p:ph idx="1"/>
          </p:nvPr>
        </p:nvSpPr>
        <p:spPr/>
        <p:txBody>
          <a:bodyPr/>
          <a:lstStyle/>
          <a:p>
            <a:pPr algn="just"/>
            <a:r>
              <a:rPr lang="en-US" altLang="en-US" sz="2800"/>
              <a:t>The key to the front door is stashed under a rock nearby, or under the welcome mat, or on top of a high railing.</a:t>
            </a:r>
          </a:p>
          <a:p>
            <a:pPr algn="just"/>
            <a:r>
              <a:rPr lang="en-US" altLang="en-US" sz="2800"/>
              <a:t>These are all instances of security through obscurity, </a:t>
            </a:r>
          </a:p>
          <a:p>
            <a:pPr lvl="1" algn="just"/>
            <a:r>
              <a:rPr lang="en-US" altLang="en-US" sz="2800"/>
              <a:t>it is right out in the open for anyone to grab, </a:t>
            </a:r>
          </a:p>
          <a:p>
            <a:pPr lvl="1" algn="just"/>
            <a:r>
              <a:rPr lang="en-US" altLang="en-US" sz="2800"/>
              <a:t>most people will not be able to find it without huge amounts of searching. </a:t>
            </a:r>
          </a:p>
          <a:p>
            <a:pPr lvl="1" algn="just"/>
            <a:r>
              <a:rPr lang="en-US" altLang="en-US" sz="2800"/>
              <a:t>However, a dedicated attacker can walk right in.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0CEF-787E-6E61-E3AD-23CA7747C34B}"/>
              </a:ext>
            </a:extLst>
          </p:cNvPr>
          <p:cNvSpPr>
            <a:spLocks noGrp="1"/>
          </p:cNvSpPr>
          <p:nvPr>
            <p:ph type="title"/>
          </p:nvPr>
        </p:nvSpPr>
        <p:spPr/>
        <p:txBody>
          <a:bodyPr/>
          <a:lstStyle/>
          <a:p>
            <a:pPr>
              <a:defRPr/>
            </a:pPr>
            <a:r>
              <a:rPr lang="en-US" b="1" dirty="0"/>
              <a:t>Security by obscurity Example 2</a:t>
            </a:r>
            <a:endParaRPr lang="en-US" dirty="0"/>
          </a:p>
        </p:txBody>
      </p:sp>
      <p:sp>
        <p:nvSpPr>
          <p:cNvPr id="27651" name="Content Placeholder 2">
            <a:extLst>
              <a:ext uri="{FF2B5EF4-FFF2-40B4-BE49-F238E27FC236}">
                <a16:creationId xmlns:a16="http://schemas.microsoft.com/office/drawing/2014/main" id="{B1B42BFF-436C-5993-A92A-3DD9A750126D}"/>
              </a:ext>
            </a:extLst>
          </p:cNvPr>
          <p:cNvSpPr>
            <a:spLocks noGrp="1"/>
          </p:cNvSpPr>
          <p:nvPr>
            <p:ph idx="1"/>
          </p:nvPr>
        </p:nvSpPr>
        <p:spPr/>
        <p:txBody>
          <a:bodyPr/>
          <a:lstStyle/>
          <a:p>
            <a:pPr algn="just"/>
            <a:r>
              <a:rPr lang="en-US" altLang="en-US" sz="2300"/>
              <a:t>Some people like to make their javascript difficult to read (and therefore hack) by using </a:t>
            </a:r>
            <a:r>
              <a:rPr lang="en-US" altLang="en-US" sz="2300" b="1"/>
              <a:t>obfuscation</a:t>
            </a:r>
            <a:r>
              <a:rPr lang="en-US" altLang="en-US" sz="2300"/>
              <a:t>. </a:t>
            </a:r>
          </a:p>
          <a:p>
            <a:pPr algn="just"/>
            <a:r>
              <a:rPr lang="en-US" altLang="en-US" sz="2300"/>
              <a:t>Google is among the users of this technique. At the simplest level, they change the variable and method names to a single mysterious letter. The first variable is named "a", the second is named "b" and so on. </a:t>
            </a:r>
          </a:p>
          <a:p>
            <a:pPr lvl="1" algn="just"/>
            <a:r>
              <a:rPr lang="en-US" altLang="en-US" sz="2300"/>
              <a:t>It does succeed in making the javascript exceedingly difficult to read and follow. </a:t>
            </a:r>
          </a:p>
          <a:p>
            <a:pPr lvl="1" algn="just"/>
            <a:r>
              <a:rPr lang="en-US" altLang="en-US" sz="2300"/>
              <a:t>And it adds some protection to the intellectual property contained in the javascript code, which must be downloaded to the user's browser to be usable, therefore making it accessible to all.</a:t>
            </a:r>
          </a:p>
          <a:p>
            <a:pPr algn="just"/>
            <a:endParaRPr lang="en-US" altLang="en-US" sz="23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2B3AB-3F01-4910-6939-D0999D9C4E5F}"/>
              </a:ext>
            </a:extLst>
          </p:cNvPr>
          <p:cNvSpPr>
            <a:spLocks noGrp="1"/>
          </p:cNvSpPr>
          <p:nvPr>
            <p:ph type="title"/>
          </p:nvPr>
        </p:nvSpPr>
        <p:spPr/>
        <p:txBody>
          <a:bodyPr/>
          <a:lstStyle/>
          <a:p>
            <a:pPr>
              <a:defRPr/>
            </a:pPr>
            <a:r>
              <a:rPr lang="en-US" b="1" dirty="0"/>
              <a:t>Security by obscurity Example 2 (contd.)</a:t>
            </a:r>
            <a:endParaRPr lang="en-GB" dirty="0"/>
          </a:p>
        </p:txBody>
      </p:sp>
      <p:pic>
        <p:nvPicPr>
          <p:cNvPr id="28675" name="Picture 2" descr="Image result for obfuscation">
            <a:extLst>
              <a:ext uri="{FF2B5EF4-FFF2-40B4-BE49-F238E27FC236}">
                <a16:creationId xmlns:a16="http://schemas.microsoft.com/office/drawing/2014/main" id="{AC12FA0C-7AB8-F551-42C4-FDC8C344D0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895120" y="2399759"/>
            <a:ext cx="10401759" cy="3594724"/>
          </a:xfr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0752A-FA7F-6D7D-001F-9BF89705472B}"/>
              </a:ext>
            </a:extLst>
          </p:cNvPr>
          <p:cNvSpPr>
            <a:spLocks noGrp="1"/>
          </p:cNvSpPr>
          <p:nvPr>
            <p:ph type="title"/>
          </p:nvPr>
        </p:nvSpPr>
        <p:spPr/>
        <p:txBody>
          <a:bodyPr/>
          <a:lstStyle/>
          <a:p>
            <a:pPr>
              <a:defRPr/>
            </a:pPr>
            <a:r>
              <a:rPr lang="en-GB" sz="4400" b="1" dirty="0"/>
              <a:t>Disadvantages of Obfuscation</a:t>
            </a:r>
          </a:p>
        </p:txBody>
      </p:sp>
      <p:sp>
        <p:nvSpPr>
          <p:cNvPr id="29699" name="Content Placeholder 2">
            <a:extLst>
              <a:ext uri="{FF2B5EF4-FFF2-40B4-BE49-F238E27FC236}">
                <a16:creationId xmlns:a16="http://schemas.microsoft.com/office/drawing/2014/main" id="{79C47F93-1A46-0E07-2216-A9E426177F88}"/>
              </a:ext>
            </a:extLst>
          </p:cNvPr>
          <p:cNvSpPr>
            <a:spLocks noGrp="1"/>
          </p:cNvSpPr>
          <p:nvPr>
            <p:ph idx="1"/>
          </p:nvPr>
        </p:nvSpPr>
        <p:spPr/>
        <p:txBody>
          <a:bodyPr/>
          <a:lstStyle/>
          <a:p>
            <a:r>
              <a:rPr lang="en-US" altLang="en-US" sz="2400"/>
              <a:t>While obfuscation can make reading, writing, and reverse-engineering a program difficult and time-consuming, it will not necessarily make it impossible.</a:t>
            </a:r>
            <a:endParaRPr lang="en-US" altLang="en-US" sz="2400" baseline="30000"/>
          </a:p>
          <a:p>
            <a:r>
              <a:rPr lang="en-US" altLang="en-US" sz="2400"/>
              <a:t>Some anti-virus software, such as </a:t>
            </a:r>
            <a:r>
              <a:rPr lang="en-US" altLang="en-US" sz="2400" b="1"/>
              <a:t>AVG AntiVirus</a:t>
            </a:r>
            <a:r>
              <a:rPr lang="en-US" altLang="en-US" sz="2400"/>
              <a:t>,</a:t>
            </a:r>
            <a:r>
              <a:rPr lang="en-US" altLang="en-US" sz="2400" baseline="30000"/>
              <a:t> </a:t>
            </a:r>
            <a:r>
              <a:rPr lang="en-US" altLang="en-US" sz="2400"/>
              <a:t>will also alert their users when they land on a site with code that is manually obfuscated, as one of the purposes of obfuscation can be to hide malicious code. </a:t>
            </a:r>
          </a:p>
          <a:p>
            <a:r>
              <a:rPr lang="en-US" altLang="en-US" sz="2400"/>
              <a:t>Certain major browsers such as Firefox and Chrome also disallow browser extensions containing obfuscated code.</a:t>
            </a:r>
          </a:p>
          <a:p>
            <a:endParaRPr lang="en-GB"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Right 23">
            <a:extLst>
              <a:ext uri="{FF2B5EF4-FFF2-40B4-BE49-F238E27FC236}">
                <a16:creationId xmlns:a16="http://schemas.microsoft.com/office/drawing/2014/main" id="{786069BB-7EDB-444D-A9C2-812D0A73C75E}"/>
              </a:ext>
            </a:extLst>
          </p:cNvPr>
          <p:cNvSpPr/>
          <p:nvPr/>
        </p:nvSpPr>
        <p:spPr>
          <a:xfrm>
            <a:off x="3558835" y="4955033"/>
            <a:ext cx="2539014" cy="51222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F7859A07-C282-4710-969B-B287CF3AD9E9}"/>
              </a:ext>
            </a:extLst>
          </p:cNvPr>
          <p:cNvSpPr/>
          <p:nvPr/>
        </p:nvSpPr>
        <p:spPr>
          <a:xfrm>
            <a:off x="6095999" y="2347681"/>
            <a:ext cx="4986291" cy="3649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b"/>
          <a:lstStyle/>
          <a:p>
            <a:pPr algn="ctr"/>
            <a:r>
              <a:rPr lang="en-US" sz="2000" dirty="0"/>
              <a:t>Technology Architecture</a:t>
            </a:r>
          </a:p>
        </p:txBody>
      </p:sp>
      <p:sp>
        <p:nvSpPr>
          <p:cNvPr id="16" name="Arrow: Bent 15">
            <a:extLst>
              <a:ext uri="{FF2B5EF4-FFF2-40B4-BE49-F238E27FC236}">
                <a16:creationId xmlns:a16="http://schemas.microsoft.com/office/drawing/2014/main" id="{6FFE0A5F-57D9-415E-B45E-8A5196063CD5}"/>
              </a:ext>
            </a:extLst>
          </p:cNvPr>
          <p:cNvSpPr/>
          <p:nvPr/>
        </p:nvSpPr>
        <p:spPr>
          <a:xfrm flipH="1" flipV="1">
            <a:off x="3861785" y="1882066"/>
            <a:ext cx="985421" cy="1207364"/>
          </a:xfrm>
          <a:prstGeom prst="ben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a:solidFill>
                <a:schemeClr val="tx1"/>
              </a:solidFill>
            </a:endParaRPr>
          </a:p>
        </p:txBody>
      </p:sp>
      <p:sp>
        <p:nvSpPr>
          <p:cNvPr id="11" name="Rectangle 10">
            <a:extLst>
              <a:ext uri="{FF2B5EF4-FFF2-40B4-BE49-F238E27FC236}">
                <a16:creationId xmlns:a16="http://schemas.microsoft.com/office/drawing/2014/main" id="{AB79094F-9D80-41CE-9F10-D9342CCBCE35}"/>
              </a:ext>
            </a:extLst>
          </p:cNvPr>
          <p:cNvSpPr/>
          <p:nvPr/>
        </p:nvSpPr>
        <p:spPr>
          <a:xfrm>
            <a:off x="1109709" y="719090"/>
            <a:ext cx="9972582" cy="1434391"/>
          </a:xfrm>
          <a:prstGeom prst="rect">
            <a:avLst/>
          </a:prstGeom>
        </p:spPr>
        <p:style>
          <a:lnRef idx="1">
            <a:schemeClr val="accent3"/>
          </a:lnRef>
          <a:fillRef idx="3">
            <a:schemeClr val="accent3"/>
          </a:fillRef>
          <a:effectRef idx="2">
            <a:schemeClr val="accent3"/>
          </a:effectRef>
          <a:fontRef idx="minor">
            <a:schemeClr val="lt1"/>
          </a:fontRef>
        </p:style>
        <p:txBody>
          <a:bodyPr rtlCol="0" anchor="b"/>
          <a:lstStyle/>
          <a:p>
            <a:pPr algn="ctr"/>
            <a:r>
              <a:rPr lang="en-US" sz="2000" dirty="0"/>
              <a:t>Business Architecture</a:t>
            </a:r>
          </a:p>
        </p:txBody>
      </p:sp>
      <p:sp>
        <p:nvSpPr>
          <p:cNvPr id="7" name="Rectangle: Beveled 6">
            <a:extLst>
              <a:ext uri="{FF2B5EF4-FFF2-40B4-BE49-F238E27FC236}">
                <a16:creationId xmlns:a16="http://schemas.microsoft.com/office/drawing/2014/main" id="{660F5512-2CC4-4C62-AF22-FE108C1FF707}"/>
              </a:ext>
            </a:extLst>
          </p:cNvPr>
          <p:cNvSpPr/>
          <p:nvPr/>
        </p:nvSpPr>
        <p:spPr>
          <a:xfrm>
            <a:off x="1278384" y="861134"/>
            <a:ext cx="2175029" cy="878889"/>
          </a:xfrm>
          <a:prstGeom prst="beve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Personnel</a:t>
            </a:r>
          </a:p>
        </p:txBody>
      </p:sp>
      <p:sp>
        <p:nvSpPr>
          <p:cNvPr id="8" name="Rectangle: Beveled 7">
            <a:extLst>
              <a:ext uri="{FF2B5EF4-FFF2-40B4-BE49-F238E27FC236}">
                <a16:creationId xmlns:a16="http://schemas.microsoft.com/office/drawing/2014/main" id="{FEC359DA-EE26-4867-82AA-2B09DCAC375E}"/>
              </a:ext>
            </a:extLst>
          </p:cNvPr>
          <p:cNvSpPr/>
          <p:nvPr/>
        </p:nvSpPr>
        <p:spPr>
          <a:xfrm>
            <a:off x="3758213" y="861134"/>
            <a:ext cx="2175029" cy="878889"/>
          </a:xfrm>
          <a:prstGeom prst="beve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Product/Service</a:t>
            </a:r>
          </a:p>
        </p:txBody>
      </p:sp>
      <p:sp>
        <p:nvSpPr>
          <p:cNvPr id="9" name="Rectangle: Beveled 8">
            <a:extLst>
              <a:ext uri="{FF2B5EF4-FFF2-40B4-BE49-F238E27FC236}">
                <a16:creationId xmlns:a16="http://schemas.microsoft.com/office/drawing/2014/main" id="{59760D49-96C1-4DCE-A933-2A2C3C7670CA}"/>
              </a:ext>
            </a:extLst>
          </p:cNvPr>
          <p:cNvSpPr/>
          <p:nvPr/>
        </p:nvSpPr>
        <p:spPr>
          <a:xfrm>
            <a:off x="6258758" y="861134"/>
            <a:ext cx="2175029" cy="878889"/>
          </a:xfrm>
          <a:prstGeom prst="beve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Property/Sites</a:t>
            </a:r>
          </a:p>
        </p:txBody>
      </p:sp>
      <p:sp>
        <p:nvSpPr>
          <p:cNvPr id="10" name="Rectangle: Beveled 9">
            <a:extLst>
              <a:ext uri="{FF2B5EF4-FFF2-40B4-BE49-F238E27FC236}">
                <a16:creationId xmlns:a16="http://schemas.microsoft.com/office/drawing/2014/main" id="{43D90E8D-D67A-4417-9797-4200C1E93BDC}"/>
              </a:ext>
            </a:extLst>
          </p:cNvPr>
          <p:cNvSpPr/>
          <p:nvPr/>
        </p:nvSpPr>
        <p:spPr>
          <a:xfrm>
            <a:off x="8738587" y="861134"/>
            <a:ext cx="2175029" cy="878889"/>
          </a:xfrm>
          <a:prstGeom prst="beve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Information</a:t>
            </a:r>
          </a:p>
        </p:txBody>
      </p:sp>
      <p:sp>
        <p:nvSpPr>
          <p:cNvPr id="15" name="Rectangle 14">
            <a:extLst>
              <a:ext uri="{FF2B5EF4-FFF2-40B4-BE49-F238E27FC236}">
                <a16:creationId xmlns:a16="http://schemas.microsoft.com/office/drawing/2014/main" id="{6CFDF73E-BCC7-448C-81DF-F5E4CDC8DB3B}"/>
              </a:ext>
            </a:extLst>
          </p:cNvPr>
          <p:cNvSpPr/>
          <p:nvPr/>
        </p:nvSpPr>
        <p:spPr>
          <a:xfrm>
            <a:off x="1109708" y="2347681"/>
            <a:ext cx="2752077" cy="36491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horz" rtlCol="0" anchor="b"/>
          <a:lstStyle/>
          <a:p>
            <a:pPr algn="ctr"/>
            <a:r>
              <a:rPr lang="en-US" sz="2000" dirty="0"/>
              <a:t>Information Architecture</a:t>
            </a:r>
          </a:p>
        </p:txBody>
      </p:sp>
      <p:sp>
        <p:nvSpPr>
          <p:cNvPr id="12" name="Rectangle: Beveled 11">
            <a:extLst>
              <a:ext uri="{FF2B5EF4-FFF2-40B4-BE49-F238E27FC236}">
                <a16:creationId xmlns:a16="http://schemas.microsoft.com/office/drawing/2014/main" id="{C953A12B-84C4-4A1C-BDBA-FC5EEFD2120A}"/>
              </a:ext>
            </a:extLst>
          </p:cNvPr>
          <p:cNvSpPr/>
          <p:nvPr/>
        </p:nvSpPr>
        <p:spPr>
          <a:xfrm>
            <a:off x="1278384" y="2541880"/>
            <a:ext cx="2175029" cy="878889"/>
          </a:xfrm>
          <a:prstGeom prst="beve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Data</a:t>
            </a:r>
          </a:p>
        </p:txBody>
      </p:sp>
      <p:sp>
        <p:nvSpPr>
          <p:cNvPr id="13" name="Rectangle: Beveled 12">
            <a:extLst>
              <a:ext uri="{FF2B5EF4-FFF2-40B4-BE49-F238E27FC236}">
                <a16:creationId xmlns:a16="http://schemas.microsoft.com/office/drawing/2014/main" id="{0E50EB83-CC99-42B1-8C97-36A8A6E727A4}"/>
              </a:ext>
            </a:extLst>
          </p:cNvPr>
          <p:cNvSpPr/>
          <p:nvPr/>
        </p:nvSpPr>
        <p:spPr>
          <a:xfrm>
            <a:off x="1278384" y="3614968"/>
            <a:ext cx="2175029" cy="878889"/>
          </a:xfrm>
          <a:prstGeom prst="beve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Integration</a:t>
            </a:r>
          </a:p>
        </p:txBody>
      </p:sp>
      <p:sp>
        <p:nvSpPr>
          <p:cNvPr id="14" name="Rectangle: Beveled 13">
            <a:extLst>
              <a:ext uri="{FF2B5EF4-FFF2-40B4-BE49-F238E27FC236}">
                <a16:creationId xmlns:a16="http://schemas.microsoft.com/office/drawing/2014/main" id="{FBBCFEDA-31F6-442F-9E7C-6D0F7A102595}"/>
              </a:ext>
            </a:extLst>
          </p:cNvPr>
          <p:cNvSpPr/>
          <p:nvPr/>
        </p:nvSpPr>
        <p:spPr>
          <a:xfrm>
            <a:off x="1278384" y="4684727"/>
            <a:ext cx="2175029" cy="878889"/>
          </a:xfrm>
          <a:prstGeom prst="bevel">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Applications</a:t>
            </a:r>
          </a:p>
        </p:txBody>
      </p:sp>
      <p:sp>
        <p:nvSpPr>
          <p:cNvPr id="17" name="Rectangle: Beveled 16">
            <a:extLst>
              <a:ext uri="{FF2B5EF4-FFF2-40B4-BE49-F238E27FC236}">
                <a16:creationId xmlns:a16="http://schemas.microsoft.com/office/drawing/2014/main" id="{1C231DC1-EB62-4CA4-8F06-48EC13732C27}"/>
              </a:ext>
            </a:extLst>
          </p:cNvPr>
          <p:cNvSpPr/>
          <p:nvPr/>
        </p:nvSpPr>
        <p:spPr>
          <a:xfrm>
            <a:off x="6258758" y="2550111"/>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Data Technology</a:t>
            </a:r>
          </a:p>
        </p:txBody>
      </p:sp>
      <p:sp>
        <p:nvSpPr>
          <p:cNvPr id="18" name="Rectangle: Beveled 17">
            <a:extLst>
              <a:ext uri="{FF2B5EF4-FFF2-40B4-BE49-F238E27FC236}">
                <a16:creationId xmlns:a16="http://schemas.microsoft.com/office/drawing/2014/main" id="{83A63D0F-5115-4C21-92B4-37362B0D233B}"/>
              </a:ext>
            </a:extLst>
          </p:cNvPr>
          <p:cNvSpPr/>
          <p:nvPr/>
        </p:nvSpPr>
        <p:spPr>
          <a:xfrm>
            <a:off x="8738587" y="2550111"/>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Application Technology</a:t>
            </a:r>
          </a:p>
        </p:txBody>
      </p:sp>
      <p:sp>
        <p:nvSpPr>
          <p:cNvPr id="19" name="Rectangle: Beveled 18">
            <a:extLst>
              <a:ext uri="{FF2B5EF4-FFF2-40B4-BE49-F238E27FC236}">
                <a16:creationId xmlns:a16="http://schemas.microsoft.com/office/drawing/2014/main" id="{12D8E4C7-1934-4DE9-B8F2-E818BD29B7B7}"/>
              </a:ext>
            </a:extLst>
          </p:cNvPr>
          <p:cNvSpPr/>
          <p:nvPr/>
        </p:nvSpPr>
        <p:spPr>
          <a:xfrm>
            <a:off x="6258758" y="3614968"/>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Collaboration</a:t>
            </a:r>
          </a:p>
        </p:txBody>
      </p:sp>
      <p:sp>
        <p:nvSpPr>
          <p:cNvPr id="20" name="Rectangle: Beveled 19">
            <a:extLst>
              <a:ext uri="{FF2B5EF4-FFF2-40B4-BE49-F238E27FC236}">
                <a16:creationId xmlns:a16="http://schemas.microsoft.com/office/drawing/2014/main" id="{DBDCAE1C-FDA7-4BCB-AA0C-B970F437B49A}"/>
              </a:ext>
            </a:extLst>
          </p:cNvPr>
          <p:cNvSpPr/>
          <p:nvPr/>
        </p:nvSpPr>
        <p:spPr>
          <a:xfrm>
            <a:off x="8738587" y="3614967"/>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Integration Technology</a:t>
            </a:r>
          </a:p>
        </p:txBody>
      </p:sp>
      <p:sp>
        <p:nvSpPr>
          <p:cNvPr id="21" name="Rectangle: Beveled 20">
            <a:extLst>
              <a:ext uri="{FF2B5EF4-FFF2-40B4-BE49-F238E27FC236}">
                <a16:creationId xmlns:a16="http://schemas.microsoft.com/office/drawing/2014/main" id="{9C35E01C-EE4B-43DF-BC04-3E4EB8391102}"/>
              </a:ext>
            </a:extLst>
          </p:cNvPr>
          <p:cNvSpPr/>
          <p:nvPr/>
        </p:nvSpPr>
        <p:spPr>
          <a:xfrm>
            <a:off x="6258758" y="4679825"/>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Platforms</a:t>
            </a:r>
          </a:p>
        </p:txBody>
      </p:sp>
      <p:sp>
        <p:nvSpPr>
          <p:cNvPr id="22" name="Rectangle: Beveled 21">
            <a:extLst>
              <a:ext uri="{FF2B5EF4-FFF2-40B4-BE49-F238E27FC236}">
                <a16:creationId xmlns:a16="http://schemas.microsoft.com/office/drawing/2014/main" id="{7D00DE9F-6D15-4698-BDA5-CF141BEE3B63}"/>
              </a:ext>
            </a:extLst>
          </p:cNvPr>
          <p:cNvSpPr/>
          <p:nvPr/>
        </p:nvSpPr>
        <p:spPr>
          <a:xfrm>
            <a:off x="8738586" y="4679825"/>
            <a:ext cx="2175029" cy="878889"/>
          </a:xfrm>
          <a:prstGeom prst="bevel">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dirty="0"/>
              <a:t>Networks</a:t>
            </a:r>
          </a:p>
        </p:txBody>
      </p:sp>
    </p:spTree>
    <p:extLst>
      <p:ext uri="{BB962C8B-B14F-4D97-AF65-F5344CB8AC3E}">
        <p14:creationId xmlns:p14="http://schemas.microsoft.com/office/powerpoint/2010/main" val="11379419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5AAE-D02C-7BD9-76E3-F0A30633413D}"/>
              </a:ext>
            </a:extLst>
          </p:cNvPr>
          <p:cNvSpPr>
            <a:spLocks noGrp="1"/>
          </p:cNvSpPr>
          <p:nvPr>
            <p:ph type="title"/>
          </p:nvPr>
        </p:nvSpPr>
        <p:spPr/>
        <p:txBody>
          <a:bodyPr/>
          <a:lstStyle/>
          <a:p>
            <a:pPr>
              <a:defRPr/>
            </a:pPr>
            <a:r>
              <a:rPr lang="en-GB" sz="4400" b="1" dirty="0"/>
              <a:t>Disadvantages of Obfuscation</a:t>
            </a:r>
            <a:endParaRPr lang="en-GB" sz="4400" dirty="0"/>
          </a:p>
        </p:txBody>
      </p:sp>
      <p:sp>
        <p:nvSpPr>
          <p:cNvPr id="30723" name="Content Placeholder 2">
            <a:extLst>
              <a:ext uri="{FF2B5EF4-FFF2-40B4-BE49-F238E27FC236}">
                <a16:creationId xmlns:a16="http://schemas.microsoft.com/office/drawing/2014/main" id="{9E42F782-DF06-DD08-D79D-4D4B62CFD971}"/>
              </a:ext>
            </a:extLst>
          </p:cNvPr>
          <p:cNvSpPr>
            <a:spLocks noGrp="1"/>
          </p:cNvSpPr>
          <p:nvPr>
            <p:ph idx="1"/>
          </p:nvPr>
        </p:nvSpPr>
        <p:spPr/>
        <p:txBody>
          <a:bodyPr/>
          <a:lstStyle/>
          <a:p>
            <a:r>
              <a:rPr lang="en-US" altLang="en-US" sz="2800" dirty="0"/>
              <a:t>However, some developers may employ code obfuscation for the purpose of reducing file size or increasing security.</a:t>
            </a:r>
          </a:p>
          <a:p>
            <a:endParaRPr lang="en-US" altLang="en-US" sz="2800" dirty="0"/>
          </a:p>
          <a:p>
            <a:r>
              <a:rPr lang="en-US" altLang="en-US" sz="2800" dirty="0"/>
              <a:t>The average user may not expect their antivirus software to provide alerts about an otherwise harmless piece of code, especially from trusted corporations, so such a feature may actually discourage users from using legitimate software.</a:t>
            </a:r>
          </a:p>
          <a:p>
            <a:endParaRPr lang="en-GB" altLang="en-US" sz="28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567B-0663-154B-85A1-62086FFAC6F3}"/>
              </a:ext>
            </a:extLst>
          </p:cNvPr>
          <p:cNvSpPr>
            <a:spLocks noGrp="1"/>
          </p:cNvSpPr>
          <p:nvPr>
            <p:ph type="title"/>
          </p:nvPr>
        </p:nvSpPr>
        <p:spPr/>
        <p:txBody>
          <a:bodyPr>
            <a:normAutofit/>
          </a:bodyPr>
          <a:lstStyle/>
          <a:p>
            <a:pPr>
              <a:defRPr/>
            </a:pPr>
            <a:r>
              <a:rPr lang="en-GB" b="1" dirty="0"/>
              <a:t>9. Keep Security Simple</a:t>
            </a:r>
          </a:p>
        </p:txBody>
      </p:sp>
      <p:sp>
        <p:nvSpPr>
          <p:cNvPr id="31747" name="Content Placeholder 2">
            <a:extLst>
              <a:ext uri="{FF2B5EF4-FFF2-40B4-BE49-F238E27FC236}">
                <a16:creationId xmlns:a16="http://schemas.microsoft.com/office/drawing/2014/main" id="{B7B5E1BE-4FF8-6872-E80E-6F74B76455FB}"/>
              </a:ext>
            </a:extLst>
          </p:cNvPr>
          <p:cNvSpPr>
            <a:spLocks noGrp="1"/>
          </p:cNvSpPr>
          <p:nvPr>
            <p:ph idx="1"/>
          </p:nvPr>
        </p:nvSpPr>
        <p:spPr/>
        <p:txBody>
          <a:bodyPr/>
          <a:lstStyle/>
          <a:p>
            <a:pPr algn="just"/>
            <a:r>
              <a:rPr lang="en-US" altLang="en-US"/>
              <a:t>Developers should avoid the use of very sophisticated architecture when developing security controls for their applications.</a:t>
            </a:r>
          </a:p>
          <a:p>
            <a:pPr algn="just"/>
            <a:r>
              <a:rPr lang="en-US" altLang="en-US"/>
              <a:t>Having mechanisms that are very complex can increase the risk of errors.</a:t>
            </a:r>
          </a:p>
          <a:p>
            <a:r>
              <a:rPr lang="en-US" altLang="en-US" b="1"/>
              <a:t>In Practice:</a:t>
            </a:r>
            <a:endParaRPr lang="en-US" altLang="en-US"/>
          </a:p>
          <a:p>
            <a:pPr lvl="1"/>
            <a:r>
              <a:rPr lang="en-US" altLang="en-US" sz="2200"/>
              <a:t>Reuse components that you know to be trusted.</a:t>
            </a:r>
          </a:p>
          <a:p>
            <a:pPr lvl="1"/>
            <a:r>
              <a:rPr lang="en-US" altLang="en-US" sz="2200"/>
              <a:t>Avoid complex architecture and coding </a:t>
            </a:r>
          </a:p>
          <a:p>
            <a:pPr lvl="1"/>
            <a:r>
              <a:rPr lang="en-US" altLang="en-US" sz="2200"/>
              <a:t>Centralize your approaches by making the fundamentals part of your design.</a:t>
            </a:r>
          </a:p>
          <a:p>
            <a:pPr lvl="1"/>
            <a:r>
              <a:rPr lang="en-US" altLang="en-US" sz="2200"/>
              <a:t>Integrate your security tools within the developers already-familiar environments, including their IDE, build management, source repository, bug tracking system, etc.</a:t>
            </a:r>
          </a:p>
          <a:p>
            <a:pPr algn="just"/>
            <a:endParaRPr lang="en-GB"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4DEA-10AE-8487-0C78-98DFEE3D779E}"/>
              </a:ext>
            </a:extLst>
          </p:cNvPr>
          <p:cNvSpPr>
            <a:spLocks noGrp="1"/>
          </p:cNvSpPr>
          <p:nvPr>
            <p:ph type="title"/>
          </p:nvPr>
        </p:nvSpPr>
        <p:spPr/>
        <p:txBody>
          <a:bodyPr>
            <a:normAutofit/>
          </a:bodyPr>
          <a:lstStyle/>
          <a:p>
            <a:pPr>
              <a:defRPr/>
            </a:pPr>
            <a:r>
              <a:rPr lang="en-US" b="1" dirty="0"/>
              <a:t>10. Fix Security Issues Correctly</a:t>
            </a:r>
            <a:endParaRPr lang="en-GB" b="1" dirty="0"/>
          </a:p>
        </p:txBody>
      </p:sp>
      <p:sp>
        <p:nvSpPr>
          <p:cNvPr id="32771" name="Content Placeholder 2">
            <a:extLst>
              <a:ext uri="{FF2B5EF4-FFF2-40B4-BE49-F238E27FC236}">
                <a16:creationId xmlns:a16="http://schemas.microsoft.com/office/drawing/2014/main" id="{46360CF3-8012-27E9-9F56-75EBE7ADD47F}"/>
              </a:ext>
            </a:extLst>
          </p:cNvPr>
          <p:cNvSpPr>
            <a:spLocks noGrp="1"/>
          </p:cNvSpPr>
          <p:nvPr>
            <p:ph idx="1"/>
          </p:nvPr>
        </p:nvSpPr>
        <p:spPr/>
        <p:txBody>
          <a:bodyPr>
            <a:normAutofit fontScale="92500"/>
          </a:bodyPr>
          <a:lstStyle/>
          <a:p>
            <a:pPr algn="just"/>
            <a:r>
              <a:rPr lang="en-US" altLang="en-US" sz="2800"/>
              <a:t>If a security issue has been identified in an application</a:t>
            </a:r>
            <a:r>
              <a:rPr lang="en-US" altLang="en-US" sz="2800" b="1"/>
              <a:t> developers should </a:t>
            </a:r>
            <a:r>
              <a:rPr lang="en-US" altLang="en-US" sz="2800"/>
              <a:t>:</a:t>
            </a:r>
          </a:p>
          <a:p>
            <a:pPr lvl="1" algn="just"/>
            <a:r>
              <a:rPr lang="en-US" altLang="en-US" sz="2400" b="1"/>
              <a:t>determine the root cause of the problem</a:t>
            </a:r>
            <a:endParaRPr lang="en-US" altLang="en-US" sz="2400"/>
          </a:p>
          <a:p>
            <a:pPr lvl="1" algn="just"/>
            <a:r>
              <a:rPr lang="en-US" altLang="en-US" sz="2400"/>
              <a:t>Identify the pattern of the problem</a:t>
            </a:r>
          </a:p>
          <a:p>
            <a:pPr lvl="1" algn="just"/>
            <a:r>
              <a:rPr lang="en-US" altLang="en-US" sz="2400"/>
              <a:t>They should then repair it </a:t>
            </a:r>
          </a:p>
          <a:p>
            <a:pPr lvl="1" algn="just"/>
            <a:r>
              <a:rPr lang="en-US" altLang="en-US" sz="2400"/>
              <a:t>test the repairs thoroughly (regression tests)</a:t>
            </a:r>
          </a:p>
          <a:p>
            <a:pPr algn="just"/>
            <a:r>
              <a:rPr lang="en-US" altLang="en-US" sz="2800"/>
              <a:t>If the application uses design patterns, it is likely that the </a:t>
            </a:r>
            <a:r>
              <a:rPr lang="en-US" altLang="en-US" sz="2800" b="1"/>
              <a:t>error may be present in multiple systems</a:t>
            </a:r>
            <a:r>
              <a:rPr lang="en-US" altLang="en-US" sz="2800"/>
              <a:t>. </a:t>
            </a:r>
          </a:p>
          <a:p>
            <a:pPr algn="just"/>
            <a:r>
              <a:rPr lang="en-US" altLang="en-US" sz="2800"/>
              <a:t>Programmers should be careful to identify all affected systems.</a:t>
            </a:r>
            <a:endParaRPr lang="en-GB"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3CA28-F1C9-47F0-9A0A-AAF2594BD37B}"/>
              </a:ext>
            </a:extLst>
          </p:cNvPr>
          <p:cNvSpPr>
            <a:spLocks noGrp="1"/>
          </p:cNvSpPr>
          <p:nvPr>
            <p:ph type="title"/>
          </p:nvPr>
        </p:nvSpPr>
        <p:spPr/>
        <p:txBody>
          <a:bodyPr/>
          <a:lstStyle/>
          <a:p>
            <a:r>
              <a:rPr lang="en-US" dirty="0"/>
              <a:t>Architecture Layers</a:t>
            </a:r>
          </a:p>
        </p:txBody>
      </p:sp>
      <p:sp>
        <p:nvSpPr>
          <p:cNvPr id="3" name="Content Placeholder 2">
            <a:extLst>
              <a:ext uri="{FF2B5EF4-FFF2-40B4-BE49-F238E27FC236}">
                <a16:creationId xmlns:a16="http://schemas.microsoft.com/office/drawing/2014/main" id="{442D37B9-14B8-4D50-B46B-497A4D7FCD35}"/>
              </a:ext>
            </a:extLst>
          </p:cNvPr>
          <p:cNvSpPr>
            <a:spLocks noGrp="1"/>
          </p:cNvSpPr>
          <p:nvPr>
            <p:ph idx="1"/>
          </p:nvPr>
        </p:nvSpPr>
        <p:spPr/>
        <p:txBody>
          <a:bodyPr>
            <a:normAutofit/>
          </a:bodyPr>
          <a:lstStyle/>
          <a:p>
            <a:r>
              <a:rPr lang="en-US" sz="2000" dirty="0"/>
              <a:t>Business context—Conceptual layer— Provides the big picture, including the enterprise profile and risk attributes.</a:t>
            </a:r>
          </a:p>
          <a:p>
            <a:endParaRPr lang="en-US" sz="2000" dirty="0"/>
          </a:p>
          <a:p>
            <a:r>
              <a:rPr lang="en-US" sz="2000" dirty="0"/>
              <a:t>Logical layer— Defines the logical paths between information, services, processes and application</a:t>
            </a:r>
          </a:p>
          <a:p>
            <a:endParaRPr lang="en-US" sz="2000" dirty="0"/>
          </a:p>
          <a:p>
            <a:r>
              <a:rPr lang="en-US" sz="2000" dirty="0"/>
              <a:t>Implementation— Defines how the EISA should be implemented.</a:t>
            </a:r>
          </a:p>
          <a:p>
            <a:endParaRPr lang="en-US" sz="2000" dirty="0"/>
          </a:p>
          <a:p>
            <a:r>
              <a:rPr lang="en-US" sz="2000" dirty="0"/>
              <a:t>Solutions— Details the software, devices, processes and other components used to mitigate security vulnerabilities and maintain security for the future.</a:t>
            </a:r>
          </a:p>
        </p:txBody>
      </p:sp>
    </p:spTree>
    <p:extLst>
      <p:ext uri="{BB962C8B-B14F-4D97-AF65-F5344CB8AC3E}">
        <p14:creationId xmlns:p14="http://schemas.microsoft.com/office/powerpoint/2010/main" val="2870090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8A98-BC74-492F-9E61-AA01728AEB4F}"/>
              </a:ext>
            </a:extLst>
          </p:cNvPr>
          <p:cNvSpPr>
            <a:spLocks noGrp="1"/>
          </p:cNvSpPr>
          <p:nvPr>
            <p:ph type="title"/>
          </p:nvPr>
        </p:nvSpPr>
        <p:spPr/>
        <p:txBody>
          <a:bodyPr/>
          <a:lstStyle/>
          <a:p>
            <a:r>
              <a:rPr lang="en-US" dirty="0"/>
              <a:t>Assets</a:t>
            </a:r>
          </a:p>
        </p:txBody>
      </p:sp>
      <p:sp>
        <p:nvSpPr>
          <p:cNvPr id="3" name="Content Placeholder 2">
            <a:extLst>
              <a:ext uri="{FF2B5EF4-FFF2-40B4-BE49-F238E27FC236}">
                <a16:creationId xmlns:a16="http://schemas.microsoft.com/office/drawing/2014/main" id="{22E8DE4D-B9D6-4DAA-92E9-F63097EFA1E5}"/>
              </a:ext>
            </a:extLst>
          </p:cNvPr>
          <p:cNvSpPr>
            <a:spLocks noGrp="1"/>
          </p:cNvSpPr>
          <p:nvPr>
            <p:ph idx="1"/>
          </p:nvPr>
        </p:nvSpPr>
        <p:spPr/>
        <p:txBody>
          <a:bodyPr>
            <a:normAutofit/>
          </a:bodyPr>
          <a:lstStyle/>
          <a:p>
            <a:r>
              <a:rPr lang="en-US" sz="2000" dirty="0"/>
              <a:t>The term asset refers to an item of value to stakeholders. </a:t>
            </a:r>
          </a:p>
          <a:p>
            <a:pPr lvl="1"/>
            <a:r>
              <a:rPr lang="en-US" sz="2000" dirty="0"/>
              <a:t>Tangible (e.g., a physical item such as hardware, firmware, computing platform, network device, or other technology component) </a:t>
            </a:r>
          </a:p>
          <a:p>
            <a:pPr lvl="1"/>
            <a:r>
              <a:rPr lang="en-US" sz="2000" dirty="0"/>
              <a:t>Intangible - Humans, data, information, software, capability, function, service, trademark, copyright, patent, intellectual property, image, or reputation</a:t>
            </a:r>
          </a:p>
          <a:p>
            <a:endParaRPr lang="en-US" sz="2000" dirty="0"/>
          </a:p>
          <a:p>
            <a:r>
              <a:rPr lang="en-US" sz="2000" dirty="0"/>
              <a:t>The value of an asset is determined by stakeholders in consideration of loss concerns across the entire system life cycle. </a:t>
            </a:r>
          </a:p>
        </p:txBody>
      </p:sp>
    </p:spTree>
    <p:extLst>
      <p:ext uri="{BB962C8B-B14F-4D97-AF65-F5344CB8AC3E}">
        <p14:creationId xmlns:p14="http://schemas.microsoft.com/office/powerpoint/2010/main" val="27155857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1B2B30"/>
      </a:dk2>
      <a:lt2>
        <a:srgbClr val="F0F3F2"/>
      </a:lt2>
      <a:accent1>
        <a:srgbClr val="C34D80"/>
      </a:accent1>
      <a:accent2>
        <a:srgbClr val="B13B9F"/>
      </a:accent2>
      <a:accent3>
        <a:srgbClr val="A44DC3"/>
      </a:accent3>
      <a:accent4>
        <a:srgbClr val="6641B4"/>
      </a:accent4>
      <a:accent5>
        <a:srgbClr val="4D58C3"/>
      </a:accent5>
      <a:accent6>
        <a:srgbClr val="3B78B1"/>
      </a:accent6>
      <a:hlink>
        <a:srgbClr val="483F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2902</TotalTime>
  <Words>6389</Words>
  <Application>Microsoft Office PowerPoint</Application>
  <PresentationFormat>Widescreen</PresentationFormat>
  <Paragraphs>408</Paragraphs>
  <Slides>72</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Garamond</vt:lpstr>
      <vt:lpstr>Goudy Old Style</vt:lpstr>
      <vt:lpstr>Hind</vt:lpstr>
      <vt:lpstr>Open Sans</vt:lpstr>
      <vt:lpstr>SavonVTI</vt:lpstr>
      <vt:lpstr>Security Architecture and Design</vt:lpstr>
      <vt:lpstr>Enterprise Cybersecurity</vt:lpstr>
      <vt:lpstr>Architecture</vt:lpstr>
      <vt:lpstr>Other Definitions</vt:lpstr>
      <vt:lpstr>Security Architecture</vt:lpstr>
      <vt:lpstr>Benefits</vt:lpstr>
      <vt:lpstr>PowerPoint Presentation</vt:lpstr>
      <vt:lpstr>Architecture Layers</vt:lpstr>
      <vt:lpstr>Assets</vt:lpstr>
      <vt:lpstr>Loss and Value</vt:lpstr>
      <vt:lpstr>Protection</vt:lpstr>
      <vt:lpstr>PowerPoint Presentation</vt:lpstr>
      <vt:lpstr>Key Tasks</vt:lpstr>
      <vt:lpstr>Pitfalls</vt:lpstr>
      <vt:lpstr>What this Requires:</vt:lpstr>
      <vt:lpstr>What this Requires:</vt:lpstr>
      <vt:lpstr>Types of Protection</vt:lpstr>
      <vt:lpstr>Protection From</vt:lpstr>
      <vt:lpstr>“Events”</vt:lpstr>
      <vt:lpstr>Job Done</vt:lpstr>
      <vt:lpstr>Essentials of a Comprehensive  Web Security Program – 33 Principles  NIST Special Publication 800-160 - Engineering Principles for Information Technology Security</vt:lpstr>
      <vt:lpstr>33 Principles - Continued</vt:lpstr>
      <vt:lpstr>33 Principles - Continued</vt:lpstr>
      <vt:lpstr>Security Frameworks – a few </vt:lpstr>
      <vt:lpstr>Security Frameworks – Continued</vt:lpstr>
      <vt:lpstr>NIST Recommended Security Controls for Federal Information Systems</vt:lpstr>
      <vt:lpstr>Architecture Frameworks - FEAF</vt:lpstr>
      <vt:lpstr>PowerPoint Presentation</vt:lpstr>
      <vt:lpstr>PowerPoint Presentation</vt:lpstr>
      <vt:lpstr>Architecture Frameworks - Zachman Framework</vt:lpstr>
      <vt:lpstr>Architecture Frameworks - Zachman Framework</vt:lpstr>
      <vt:lpstr>Architecture Frameworks - COBIT 5</vt:lpstr>
      <vt:lpstr>PowerPoint Presentation</vt:lpstr>
      <vt:lpstr>Architecture Frameworks - SABSA</vt:lpstr>
      <vt:lpstr>PowerPoint Presentation</vt:lpstr>
      <vt:lpstr>Architecture Frameworks - TOGAF</vt:lpstr>
      <vt:lpstr>PowerPoint Presentation</vt:lpstr>
      <vt:lpstr>Architecture Frameworks - DoDAF</vt:lpstr>
      <vt:lpstr>PowerPoint Presentation</vt:lpstr>
      <vt:lpstr>Architecture Frameworks - OSA</vt:lpstr>
      <vt:lpstr>PowerPoint Presentation</vt:lpstr>
      <vt:lpstr>PowerPoint Presentation</vt:lpstr>
      <vt:lpstr>Design Principles</vt:lpstr>
      <vt:lpstr>OSA Actors</vt:lpstr>
      <vt:lpstr>PowerPoint Presentation</vt:lpstr>
      <vt:lpstr>Patterns</vt:lpstr>
      <vt:lpstr>PowerPoint Presentation</vt:lpstr>
      <vt:lpstr>PowerPoint Presentation</vt:lpstr>
      <vt:lpstr>Asset Clarification</vt:lpstr>
      <vt:lpstr>1. Minimise Attack Surface Area</vt:lpstr>
      <vt:lpstr>Defining the Attack Surface of an Application</vt:lpstr>
      <vt:lpstr>PowerPoint Presentation</vt:lpstr>
      <vt:lpstr>1. Minimise Attack Surface Area (contd.)</vt:lpstr>
      <vt:lpstr>2. Establish Secure Defaults</vt:lpstr>
      <vt:lpstr>2. Establish Secure Defaults (contd.)</vt:lpstr>
      <vt:lpstr>3. Least Privilege Design Principle</vt:lpstr>
      <vt:lpstr>4. The Principle of Defense in Depth</vt:lpstr>
      <vt:lpstr>What is CAPTCHA?</vt:lpstr>
      <vt:lpstr>PowerPoint Presentation</vt:lpstr>
      <vt:lpstr>5. Fail-Safe Defaults Design Principle</vt:lpstr>
      <vt:lpstr>5. Fail-Safe Defaults Design Principle (contd.)</vt:lpstr>
      <vt:lpstr>6. Don’t Trust Services</vt:lpstr>
      <vt:lpstr>7. Separation of Duties</vt:lpstr>
      <vt:lpstr>7. Separation of Duties (contd.)</vt:lpstr>
      <vt:lpstr>8. Avoid Security by Obscurity</vt:lpstr>
      <vt:lpstr>Security by obscurity Example 1 </vt:lpstr>
      <vt:lpstr>Security by obscurity Example 2</vt:lpstr>
      <vt:lpstr>Security by obscurity Example 2 (contd.)</vt:lpstr>
      <vt:lpstr>Disadvantages of Obfuscation</vt:lpstr>
      <vt:lpstr>Disadvantages of Obfuscation</vt:lpstr>
      <vt:lpstr>9. Keep Security Simple</vt:lpstr>
      <vt:lpstr>10. Fix Security Issues Correctly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Architecture and Design</dc:title>
  <dc:creator>Chad Johnson</dc:creator>
  <cp:lastModifiedBy>Johnson, Chad</cp:lastModifiedBy>
  <cp:revision>3</cp:revision>
  <dcterms:created xsi:type="dcterms:W3CDTF">2022-01-20T13:37:19Z</dcterms:created>
  <dcterms:modified xsi:type="dcterms:W3CDTF">2023-02-27T22:49:02Z</dcterms:modified>
</cp:coreProperties>
</file>